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Unbounded"/>
      <p:regular r:id="rId21"/>
    </p:embeddedFont>
    <p:embeddedFont>
      <p:font typeface="Unbounded"/>
      <p:regular r:id="rId22"/>
    </p:embeddedFont>
    <p:embeddedFont>
      <p:font typeface="Cabin"/>
      <p:regular r:id="rId23"/>
    </p:embeddedFont>
    <p:embeddedFont>
      <p:font typeface="Cabin"/>
      <p:regular r:id="rId24"/>
    </p:embeddedFont>
    <p:embeddedFont>
      <p:font typeface="Cabin"/>
      <p:regular r:id="rId25"/>
    </p:embeddedFont>
    <p:embeddedFont>
      <p:font typeface="Cabin"/>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094661"/>
            <a:ext cx="4556046" cy="2551271"/>
          </a:xfrm>
          <a:prstGeom prst="rect">
            <a:avLst/>
          </a:prstGeom>
        </p:spPr>
      </p:pic>
      <p:pic>
        <p:nvPicPr>
          <p:cNvPr id="3" name="Image 1" descr="preencoded.png">    </p:cNvPr>
          <p:cNvPicPr>
            <a:picLocks noChangeAspect="1"/>
          </p:cNvPicPr>
          <p:nvPr/>
        </p:nvPicPr>
        <p:blipFill>
          <a:blip r:embed="rId2"/>
          <a:stretch>
            <a:fillRect/>
          </a:stretch>
        </p:blipFill>
        <p:spPr>
          <a:xfrm>
            <a:off x="2342078" y="3915132"/>
            <a:ext cx="4681180" cy="2621399"/>
          </a:xfrm>
          <a:prstGeom prst="rect">
            <a:avLst/>
          </a:prstGeom>
        </p:spPr>
      </p:pic>
      <p:sp>
        <p:nvSpPr>
          <p:cNvPr id="4" name="Text 0"/>
          <p:cNvSpPr/>
          <p:nvPr/>
        </p:nvSpPr>
        <p:spPr>
          <a:xfrm>
            <a:off x="837724" y="6805732"/>
            <a:ext cx="6185535"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5" name="Text 1"/>
          <p:cNvSpPr/>
          <p:nvPr/>
        </p:nvSpPr>
        <p:spPr>
          <a:xfrm>
            <a:off x="7614761" y="2105620"/>
            <a:ext cx="6185535"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6" name="Text 2"/>
          <p:cNvSpPr/>
          <p:nvPr/>
        </p:nvSpPr>
        <p:spPr>
          <a:xfrm>
            <a:off x="7614761" y="2727960"/>
            <a:ext cx="6185535" cy="2112050"/>
          </a:xfrm>
          <a:prstGeom prst="rect">
            <a:avLst/>
          </a:prstGeom>
          <a:noFill/>
          <a:ln/>
        </p:spPr>
        <p:txBody>
          <a:bodyPr wrap="square" lIns="0" tIns="0" rIns="0" bIns="0" rtlCol="0" anchor="t"/>
          <a:lstStyle/>
          <a:p>
            <a:pPr algn="ct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Digital ORACLE financial specialist</a:t>
            </a:r>
            <a:endParaRPr lang="en-US" sz="4400" dirty="0"/>
          </a:p>
        </p:txBody>
      </p:sp>
      <p:sp>
        <p:nvSpPr>
          <p:cNvPr id="7" name="Text 3"/>
          <p:cNvSpPr/>
          <p:nvPr/>
        </p:nvSpPr>
        <p:spPr>
          <a:xfrm>
            <a:off x="8322707" y="5079325"/>
            <a:ext cx="4769525" cy="422315"/>
          </a:xfrm>
          <a:prstGeom prst="rect">
            <a:avLst/>
          </a:prstGeom>
          <a:noFill/>
          <a:ln/>
        </p:spPr>
        <p:txBody>
          <a:bodyPr wrap="none" lIns="0" tIns="0" rIns="0" bIns="0" rtlCol="0" anchor="t"/>
          <a:lstStyle/>
          <a:p>
            <a:pPr algn="ctr" indent="0" marL="0">
              <a:lnSpc>
                <a:spcPts val="3300"/>
              </a:lnSpc>
              <a:buNone/>
            </a:pPr>
            <a:r>
              <a:rPr lang="en-US" sz="2650" dirty="0">
                <a:solidFill>
                  <a:srgbClr val="FFFFFF"/>
                </a:solidFill>
                <a:latin typeface="Unbounded" pitchFamily="34" charset="0"/>
                <a:ea typeface="Unbounded" pitchFamily="34" charset="-122"/>
                <a:cs typeface="Unbounded" pitchFamily="34" charset="-120"/>
              </a:rPr>
              <a:t>"Digital Egypt Pioneers" </a:t>
            </a:r>
            <a:endParaRPr lang="en-US" sz="2650" dirty="0"/>
          </a:p>
        </p:txBody>
      </p:sp>
      <p:sp>
        <p:nvSpPr>
          <p:cNvPr id="8" name="Text 4"/>
          <p:cNvSpPr/>
          <p:nvPr/>
        </p:nvSpPr>
        <p:spPr>
          <a:xfrm>
            <a:off x="7614761" y="5740956"/>
            <a:ext cx="6185535"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7084" y="629960"/>
            <a:ext cx="7722632" cy="1194435"/>
          </a:xfrm>
          <a:prstGeom prst="rect">
            <a:avLst/>
          </a:prstGeom>
          <a:noFill/>
          <a:ln/>
        </p:spPr>
        <p:txBody>
          <a:bodyPr wrap="square" lIns="0" tIns="0" rIns="0" bIns="0" rtlCol="0" anchor="t"/>
          <a:lstStyle/>
          <a:p>
            <a:pPr indent="0" marL="0">
              <a:lnSpc>
                <a:spcPts val="4700"/>
              </a:lnSpc>
              <a:buNone/>
            </a:pPr>
            <a:r>
              <a:rPr lang="en-US" sz="3750" dirty="0">
                <a:solidFill>
                  <a:srgbClr val="FFFFFF"/>
                </a:solidFill>
                <a:latin typeface="Unbounded" pitchFamily="34" charset="0"/>
                <a:ea typeface="Unbounded" pitchFamily="34" charset="-122"/>
                <a:cs typeface="Unbounded" pitchFamily="34" charset="-120"/>
              </a:rPr>
              <a:t>Leveraging AI-Powered Analytics</a:t>
            </a:r>
            <a:endParaRPr lang="en-US" sz="3750" dirty="0"/>
          </a:p>
        </p:txBody>
      </p:sp>
      <p:pic>
        <p:nvPicPr>
          <p:cNvPr id="4" name="Image 1" descr="preencoded.png">    </p:cNvPr>
          <p:cNvPicPr>
            <a:picLocks noChangeAspect="1"/>
          </p:cNvPicPr>
          <p:nvPr/>
        </p:nvPicPr>
        <p:blipFill>
          <a:blip r:embed="rId2"/>
          <a:stretch>
            <a:fillRect/>
          </a:stretch>
        </p:blipFill>
        <p:spPr>
          <a:xfrm>
            <a:off x="6197084" y="2128957"/>
            <a:ext cx="507683" cy="507683"/>
          </a:xfrm>
          <a:prstGeom prst="rect">
            <a:avLst/>
          </a:prstGeom>
        </p:spPr>
      </p:pic>
      <p:sp>
        <p:nvSpPr>
          <p:cNvPr id="5" name="Text 1"/>
          <p:cNvSpPr/>
          <p:nvPr/>
        </p:nvSpPr>
        <p:spPr>
          <a:xfrm>
            <a:off x="6197084" y="2839641"/>
            <a:ext cx="2622233" cy="298609"/>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Predictive Insights</a:t>
            </a:r>
            <a:endParaRPr lang="en-US" sz="1850" dirty="0"/>
          </a:p>
        </p:txBody>
      </p:sp>
      <p:sp>
        <p:nvSpPr>
          <p:cNvPr id="6" name="Text 2"/>
          <p:cNvSpPr/>
          <p:nvPr/>
        </p:nvSpPr>
        <p:spPr>
          <a:xfrm>
            <a:off x="6197084" y="3260050"/>
            <a:ext cx="3709035" cy="1299686"/>
          </a:xfrm>
          <a:prstGeom prst="rect">
            <a:avLst/>
          </a:prstGeom>
          <a:noFill/>
          <a:ln/>
        </p:spPr>
        <p:txBody>
          <a:bodyPr wrap="square" lIns="0" tIns="0" rIns="0" bIns="0" rtlCol="0" anchor="t"/>
          <a:lstStyle/>
          <a:p>
            <a:pPr algn="l" indent="0" marL="0">
              <a:lnSpc>
                <a:spcPts val="2550"/>
              </a:lnSpc>
              <a:buNone/>
            </a:pPr>
            <a:r>
              <a:rPr lang="en-US" sz="1550" dirty="0">
                <a:solidFill>
                  <a:srgbClr val="CAD6DE"/>
                </a:solidFill>
                <a:latin typeface="Cabin" pitchFamily="34" charset="0"/>
                <a:ea typeface="Cabin" pitchFamily="34" charset="-122"/>
                <a:cs typeface="Cabin" pitchFamily="34" charset="-120"/>
              </a:rPr>
              <a:t>Oracle's AI-driven analytics deliver predictive insights to help anticipate cash flow patterns, optimize liquidity, and support strategic planning.</a:t>
            </a:r>
            <a:endParaRPr lang="en-US" sz="1550" dirty="0"/>
          </a:p>
        </p:txBody>
      </p:sp>
      <p:pic>
        <p:nvPicPr>
          <p:cNvPr id="7" name="Image 2" descr="preencoded.png">    </p:cNvPr>
          <p:cNvPicPr>
            <a:picLocks noChangeAspect="1"/>
          </p:cNvPicPr>
          <p:nvPr/>
        </p:nvPicPr>
        <p:blipFill>
          <a:blip r:embed="rId3"/>
          <a:stretch>
            <a:fillRect/>
          </a:stretch>
        </p:blipFill>
        <p:spPr>
          <a:xfrm>
            <a:off x="10210681" y="2128957"/>
            <a:ext cx="507683" cy="507683"/>
          </a:xfrm>
          <a:prstGeom prst="rect">
            <a:avLst/>
          </a:prstGeom>
        </p:spPr>
      </p:pic>
      <p:sp>
        <p:nvSpPr>
          <p:cNvPr id="8" name="Text 3"/>
          <p:cNvSpPr/>
          <p:nvPr/>
        </p:nvSpPr>
        <p:spPr>
          <a:xfrm>
            <a:off x="10210681" y="2839641"/>
            <a:ext cx="2389108" cy="298609"/>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Risk Monitoring</a:t>
            </a:r>
            <a:endParaRPr lang="en-US" sz="1850" dirty="0"/>
          </a:p>
        </p:txBody>
      </p:sp>
      <p:sp>
        <p:nvSpPr>
          <p:cNvPr id="9" name="Text 4"/>
          <p:cNvSpPr/>
          <p:nvPr/>
        </p:nvSpPr>
        <p:spPr>
          <a:xfrm>
            <a:off x="10210681" y="3260050"/>
            <a:ext cx="3709035" cy="974765"/>
          </a:xfrm>
          <a:prstGeom prst="rect">
            <a:avLst/>
          </a:prstGeom>
          <a:noFill/>
          <a:ln/>
        </p:spPr>
        <p:txBody>
          <a:bodyPr wrap="square" lIns="0" tIns="0" rIns="0" bIns="0" rtlCol="0" anchor="t"/>
          <a:lstStyle/>
          <a:p>
            <a:pPr algn="l" indent="0" marL="0">
              <a:lnSpc>
                <a:spcPts val="2550"/>
              </a:lnSpc>
              <a:buNone/>
            </a:pPr>
            <a:r>
              <a:rPr lang="en-US" sz="1550" dirty="0">
                <a:solidFill>
                  <a:srgbClr val="CAD6DE"/>
                </a:solidFill>
                <a:latin typeface="Cabin" pitchFamily="34" charset="0"/>
                <a:ea typeface="Cabin" pitchFamily="34" charset="-122"/>
                <a:cs typeface="Cabin" pitchFamily="34" charset="-120"/>
              </a:rPr>
              <a:t>Intelligent risk monitoring and forecasting capabilities enable proactive risk mitigation and compliance management.</a:t>
            </a:r>
            <a:endParaRPr lang="en-US" sz="1550" dirty="0"/>
          </a:p>
        </p:txBody>
      </p:sp>
      <p:pic>
        <p:nvPicPr>
          <p:cNvPr id="10" name="Image 3" descr="preencoded.png">    </p:cNvPr>
          <p:cNvPicPr>
            <a:picLocks noChangeAspect="1"/>
          </p:cNvPicPr>
          <p:nvPr/>
        </p:nvPicPr>
        <p:blipFill>
          <a:blip r:embed="rId4"/>
          <a:stretch>
            <a:fillRect/>
          </a:stretch>
        </p:blipFill>
        <p:spPr>
          <a:xfrm>
            <a:off x="6197084" y="5168860"/>
            <a:ext cx="507683" cy="507683"/>
          </a:xfrm>
          <a:prstGeom prst="rect">
            <a:avLst/>
          </a:prstGeom>
        </p:spPr>
      </p:pic>
      <p:sp>
        <p:nvSpPr>
          <p:cNvPr id="11" name="Text 5"/>
          <p:cNvSpPr/>
          <p:nvPr/>
        </p:nvSpPr>
        <p:spPr>
          <a:xfrm>
            <a:off x="6197084" y="5879544"/>
            <a:ext cx="3158966" cy="298609"/>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Workflow Automation</a:t>
            </a:r>
            <a:endParaRPr lang="en-US" sz="1850" dirty="0"/>
          </a:p>
        </p:txBody>
      </p:sp>
      <p:sp>
        <p:nvSpPr>
          <p:cNvPr id="12" name="Text 6"/>
          <p:cNvSpPr/>
          <p:nvPr/>
        </p:nvSpPr>
        <p:spPr>
          <a:xfrm>
            <a:off x="6197084" y="6299954"/>
            <a:ext cx="3709035" cy="1299686"/>
          </a:xfrm>
          <a:prstGeom prst="rect">
            <a:avLst/>
          </a:prstGeom>
          <a:noFill/>
          <a:ln/>
        </p:spPr>
        <p:txBody>
          <a:bodyPr wrap="square" lIns="0" tIns="0" rIns="0" bIns="0" rtlCol="0" anchor="t"/>
          <a:lstStyle/>
          <a:p>
            <a:pPr algn="l" indent="0" marL="0">
              <a:lnSpc>
                <a:spcPts val="2550"/>
              </a:lnSpc>
              <a:buNone/>
            </a:pPr>
            <a:r>
              <a:rPr lang="en-US" sz="1550" dirty="0">
                <a:solidFill>
                  <a:srgbClr val="CAD6DE"/>
                </a:solidFill>
                <a:latin typeface="Cabin" pitchFamily="34" charset="0"/>
                <a:ea typeface="Cabin" pitchFamily="34" charset="-122"/>
                <a:cs typeface="Cabin" pitchFamily="34" charset="-120"/>
              </a:rPr>
              <a:t>Oracle's solutions leverage AI and machine learning to automate repetitive tasks, enhance productivity, and reduce operational errors.</a:t>
            </a:r>
            <a:endParaRPr lang="en-US" sz="1550" dirty="0"/>
          </a:p>
        </p:txBody>
      </p:sp>
      <p:pic>
        <p:nvPicPr>
          <p:cNvPr id="13" name="Image 4" descr="preencoded.png">    </p:cNvPr>
          <p:cNvPicPr>
            <a:picLocks noChangeAspect="1"/>
          </p:cNvPicPr>
          <p:nvPr/>
        </p:nvPicPr>
        <p:blipFill>
          <a:blip r:embed="rId5"/>
          <a:stretch>
            <a:fillRect/>
          </a:stretch>
        </p:blipFill>
        <p:spPr>
          <a:xfrm>
            <a:off x="10210681" y="5168860"/>
            <a:ext cx="507683" cy="507683"/>
          </a:xfrm>
          <a:prstGeom prst="rect">
            <a:avLst/>
          </a:prstGeom>
        </p:spPr>
      </p:pic>
      <p:sp>
        <p:nvSpPr>
          <p:cNvPr id="14" name="Text 7"/>
          <p:cNvSpPr/>
          <p:nvPr/>
        </p:nvSpPr>
        <p:spPr>
          <a:xfrm>
            <a:off x="10210681" y="5879544"/>
            <a:ext cx="3189327" cy="298609"/>
          </a:xfrm>
          <a:prstGeom prst="rect">
            <a:avLst/>
          </a:prstGeom>
          <a:noFill/>
          <a:ln/>
        </p:spPr>
        <p:txBody>
          <a:bodyPr wrap="none" lIns="0" tIns="0" rIns="0" bIns="0" rtlCol="0" anchor="t"/>
          <a:lstStyle/>
          <a:p>
            <a:pPr algn="l" indent="0" marL="0">
              <a:lnSpc>
                <a:spcPts val="2350"/>
              </a:lnSpc>
              <a:buNone/>
            </a:pPr>
            <a:r>
              <a:rPr lang="en-US" sz="1850" dirty="0">
                <a:solidFill>
                  <a:srgbClr val="CAD6DE"/>
                </a:solidFill>
                <a:latin typeface="Unbounded" pitchFamily="34" charset="0"/>
                <a:ea typeface="Unbounded" pitchFamily="34" charset="-122"/>
                <a:cs typeface="Unbounded" pitchFamily="34" charset="-120"/>
              </a:rPr>
              <a:t>Customized Reporting</a:t>
            </a:r>
            <a:endParaRPr lang="en-US" sz="1850" dirty="0"/>
          </a:p>
        </p:txBody>
      </p:sp>
      <p:sp>
        <p:nvSpPr>
          <p:cNvPr id="15" name="Text 8"/>
          <p:cNvSpPr/>
          <p:nvPr/>
        </p:nvSpPr>
        <p:spPr>
          <a:xfrm>
            <a:off x="10210681" y="6299954"/>
            <a:ext cx="3709035" cy="1299686"/>
          </a:xfrm>
          <a:prstGeom prst="rect">
            <a:avLst/>
          </a:prstGeom>
          <a:noFill/>
          <a:ln/>
        </p:spPr>
        <p:txBody>
          <a:bodyPr wrap="square" lIns="0" tIns="0" rIns="0" bIns="0" rtlCol="0" anchor="t"/>
          <a:lstStyle/>
          <a:p>
            <a:pPr algn="l" indent="0" marL="0">
              <a:lnSpc>
                <a:spcPts val="2550"/>
              </a:lnSpc>
              <a:buNone/>
            </a:pPr>
            <a:r>
              <a:rPr lang="en-US" sz="1550" dirty="0">
                <a:solidFill>
                  <a:srgbClr val="CAD6DE"/>
                </a:solidFill>
                <a:latin typeface="Cabin" pitchFamily="34" charset="0"/>
                <a:ea typeface="Cabin" pitchFamily="34" charset="-122"/>
                <a:cs typeface="Cabin" pitchFamily="34" charset="-120"/>
              </a:rPr>
              <a:t>Flexible, AI-powered reporting features enable the creation of insightful, data-driven reports tailored to the unique needs of treasury teams.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152781"/>
            <a:ext cx="12954952"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The Future of Banking and Treasury with Oracle</a:t>
            </a:r>
            <a:endParaRPr lang="en-US" sz="4400" dirty="0"/>
          </a:p>
        </p:txBody>
      </p:sp>
      <p:sp>
        <p:nvSpPr>
          <p:cNvPr id="4" name="Text 1"/>
          <p:cNvSpPr/>
          <p:nvPr/>
        </p:nvSpPr>
        <p:spPr>
          <a:xfrm>
            <a:off x="837724" y="5919788"/>
            <a:ext cx="12954952"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Oracle's integrated banking and treasury solutions are designed to empower financial institutions to navigate the evolving landscape of the banking industry. By leveraging AI, automation, and advanced analytics, Oracle's platform helps treasury teams drive operational excellence, manage risks, and unlock new opportuni.</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2488168"/>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conclusion </a:t>
            </a:r>
            <a:endParaRPr lang="en-US" sz="4400" dirty="0"/>
          </a:p>
        </p:txBody>
      </p:sp>
      <p:sp>
        <p:nvSpPr>
          <p:cNvPr id="3" name="Text 1"/>
          <p:cNvSpPr/>
          <p:nvPr/>
        </p:nvSpPr>
        <p:spPr>
          <a:xfrm>
            <a:off x="837724" y="3670935"/>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Oracle provides comprehensive solutions for banking and treasury management.</a:t>
            </a:r>
            <a:endParaRPr lang="en-US" sz="1850" dirty="0"/>
          </a:p>
        </p:txBody>
      </p:sp>
      <p:sp>
        <p:nvSpPr>
          <p:cNvPr id="4" name="Text 2"/>
          <p:cNvSpPr/>
          <p:nvPr/>
        </p:nvSpPr>
        <p:spPr>
          <a:xfrm>
            <a:off x="837724" y="4323159"/>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 ●Its tools help institutions manage risk, enhance cash flow visibility, and automate operations. </a:t>
            </a:r>
            <a:endParaRPr lang="en-US" sz="1850" dirty="0"/>
          </a:p>
        </p:txBody>
      </p:sp>
      <p:sp>
        <p:nvSpPr>
          <p:cNvPr id="5" name="Text 3"/>
          <p:cNvSpPr/>
          <p:nvPr/>
        </p:nvSpPr>
        <p:spPr>
          <a:xfrm>
            <a:off x="837724" y="4975384"/>
            <a:ext cx="12954952"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●Call to Action: Consider adopting Oracle solutions to transform your financial management processes for greater efficiency and security</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950595"/>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Team </a:t>
            </a:r>
            <a:endParaRPr lang="en-US" sz="4400" dirty="0"/>
          </a:p>
        </p:txBody>
      </p:sp>
      <p:sp>
        <p:nvSpPr>
          <p:cNvPr id="3" name="Text 1"/>
          <p:cNvSpPr/>
          <p:nvPr/>
        </p:nvSpPr>
        <p:spPr>
          <a:xfrm>
            <a:off x="837724" y="209728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salma Ahmed Abdel-latef</a:t>
            </a:r>
            <a:endParaRPr lang="en-US" sz="1850" dirty="0"/>
          </a:p>
        </p:txBody>
      </p:sp>
      <p:sp>
        <p:nvSpPr>
          <p:cNvPr id="4" name="Text 2"/>
          <p:cNvSpPr/>
          <p:nvPr/>
        </p:nvSpPr>
        <p:spPr>
          <a:xfrm>
            <a:off x="837724" y="256401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Manar Abdelbadea</a:t>
            </a:r>
            <a:endParaRPr lang="en-US" sz="1850" dirty="0"/>
          </a:p>
        </p:txBody>
      </p:sp>
      <p:sp>
        <p:nvSpPr>
          <p:cNvPr id="5" name="Text 3"/>
          <p:cNvSpPr/>
          <p:nvPr/>
        </p:nvSpPr>
        <p:spPr>
          <a:xfrm>
            <a:off x="837724" y="303073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safwa Badr Eldeen </a:t>
            </a:r>
            <a:endParaRPr lang="en-US" sz="1850" dirty="0"/>
          </a:p>
        </p:txBody>
      </p:sp>
      <p:sp>
        <p:nvSpPr>
          <p:cNvPr id="6" name="Text 4"/>
          <p:cNvSpPr/>
          <p:nvPr/>
        </p:nvSpPr>
        <p:spPr>
          <a:xfrm>
            <a:off x="837724" y="349746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Weam Mohamed </a:t>
            </a:r>
            <a:endParaRPr lang="en-US" sz="1850" dirty="0"/>
          </a:p>
        </p:txBody>
      </p:sp>
      <p:sp>
        <p:nvSpPr>
          <p:cNvPr id="7" name="Text 5"/>
          <p:cNvSpPr/>
          <p:nvPr/>
        </p:nvSpPr>
        <p:spPr>
          <a:xfrm>
            <a:off x="837724" y="396418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Razan Hossam Hassan</a:t>
            </a:r>
            <a:endParaRPr lang="en-US" sz="1850" dirty="0"/>
          </a:p>
        </p:txBody>
      </p:sp>
      <p:sp>
        <p:nvSpPr>
          <p:cNvPr id="8" name="Text 6"/>
          <p:cNvSpPr/>
          <p:nvPr/>
        </p:nvSpPr>
        <p:spPr>
          <a:xfrm>
            <a:off x="837724" y="443091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Menna Tallah  Antar Yossef</a:t>
            </a:r>
            <a:endParaRPr lang="en-US" sz="1850" dirty="0"/>
          </a:p>
        </p:txBody>
      </p:sp>
      <p:sp>
        <p:nvSpPr>
          <p:cNvPr id="9" name="Text 7"/>
          <p:cNvSpPr/>
          <p:nvPr/>
        </p:nvSpPr>
        <p:spPr>
          <a:xfrm>
            <a:off x="837724" y="489763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Mennatullah Mohamed Abdelsalem </a:t>
            </a:r>
            <a:endParaRPr lang="en-US" sz="1850" dirty="0"/>
          </a:p>
        </p:txBody>
      </p:sp>
      <p:sp>
        <p:nvSpPr>
          <p:cNvPr id="10" name="Text 8"/>
          <p:cNvSpPr/>
          <p:nvPr/>
        </p:nvSpPr>
        <p:spPr>
          <a:xfrm>
            <a:off x="837724" y="5496044"/>
            <a:ext cx="6185535" cy="383024"/>
          </a:xfrm>
          <a:prstGeom prst="rect">
            <a:avLst/>
          </a:prstGeom>
          <a:noFill/>
          <a:ln/>
        </p:spPr>
        <p:txBody>
          <a:bodyPr wrap="none" lIns="0" tIns="0" rIns="0" bIns="0" rtlCol="0" anchor="t"/>
          <a:lstStyle/>
          <a:p>
            <a:pPr indent="0" marL="0">
              <a:lnSpc>
                <a:spcPts val="3000"/>
              </a:lnSpc>
              <a:buNone/>
            </a:pPr>
            <a:endParaRPr lang="en-US" sz="1850" dirty="0"/>
          </a:p>
        </p:txBody>
      </p:sp>
      <p:pic>
        <p:nvPicPr>
          <p:cNvPr id="11" name="Image 0" descr="preencoded.png">    </p:cNvPr>
          <p:cNvPicPr>
            <a:picLocks noChangeAspect="1"/>
          </p:cNvPicPr>
          <p:nvPr/>
        </p:nvPicPr>
        <p:blipFill>
          <a:blip r:embed="rId1"/>
          <a:stretch>
            <a:fillRect/>
          </a:stretch>
        </p:blipFill>
        <p:spPr>
          <a:xfrm>
            <a:off x="7614761" y="2282785"/>
            <a:ext cx="6185535" cy="4128492"/>
          </a:xfrm>
          <a:prstGeom prst="rect">
            <a:avLst/>
          </a:prstGeom>
        </p:spPr>
      </p:pic>
      <p:sp>
        <p:nvSpPr>
          <p:cNvPr id="12" name="Text 9"/>
          <p:cNvSpPr/>
          <p:nvPr/>
        </p:nvSpPr>
        <p:spPr>
          <a:xfrm>
            <a:off x="7614761" y="6680478"/>
            <a:ext cx="6185535"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1824038"/>
            <a:ext cx="12954952"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3" name="Text 1"/>
          <p:cNvSpPr/>
          <p:nvPr/>
        </p:nvSpPr>
        <p:spPr>
          <a:xfrm>
            <a:off x="837724" y="2476262"/>
            <a:ext cx="12954952" cy="383024"/>
          </a:xfrm>
          <a:prstGeom prst="rect">
            <a:avLst/>
          </a:prstGeom>
          <a:noFill/>
          <a:ln/>
        </p:spPr>
        <p:txBody>
          <a:bodyPr wrap="none" lIns="0" tIns="0" rIns="0" bIns="0" rtlCol="0" anchor="t"/>
          <a:lstStyle/>
          <a:p>
            <a:pPr indent="0" marL="0">
              <a:lnSpc>
                <a:spcPts val="3000"/>
              </a:lnSpc>
              <a:buNone/>
            </a:pPr>
            <a:endParaRPr lang="en-US" sz="1850" dirty="0"/>
          </a:p>
        </p:txBody>
      </p:sp>
      <p:sp>
        <p:nvSpPr>
          <p:cNvPr id="4" name="Text 2"/>
          <p:cNvSpPr/>
          <p:nvPr/>
        </p:nvSpPr>
        <p:spPr>
          <a:xfrm>
            <a:off x="4498896" y="3218259"/>
            <a:ext cx="5632490" cy="704017"/>
          </a:xfrm>
          <a:prstGeom prst="rect">
            <a:avLst/>
          </a:prstGeom>
          <a:noFill/>
          <a:ln/>
        </p:spPr>
        <p:txBody>
          <a:bodyPr wrap="none" lIns="0" tIns="0" rIns="0" bIns="0" rtlCol="0" anchor="t"/>
          <a:lstStyle/>
          <a:p>
            <a:pPr algn="ct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Thank you</a:t>
            </a:r>
            <a:endParaRPr lang="en-US" sz="4400" dirty="0"/>
          </a:p>
        </p:txBody>
      </p:sp>
      <p:sp>
        <p:nvSpPr>
          <p:cNvPr id="5" name="Text 3"/>
          <p:cNvSpPr/>
          <p:nvPr/>
        </p:nvSpPr>
        <p:spPr>
          <a:xfrm>
            <a:off x="837724" y="4281249"/>
            <a:ext cx="12954952" cy="383024"/>
          </a:xfrm>
          <a:prstGeom prst="rect">
            <a:avLst/>
          </a:prstGeom>
          <a:noFill/>
          <a:ln/>
        </p:spPr>
        <p:txBody>
          <a:bodyPr wrap="none" lIns="0" tIns="0" rIns="0" bIns="0" rtlCol="0" anchor="t"/>
          <a:lstStyle/>
          <a:p>
            <a:pPr algn="ctr" indent="0" marL="0">
              <a:lnSpc>
                <a:spcPts val="3000"/>
              </a:lnSpc>
              <a:buNone/>
            </a:pPr>
            <a:endParaRPr lang="en-US" sz="1850" dirty="0"/>
          </a:p>
        </p:txBody>
      </p:sp>
      <p:sp>
        <p:nvSpPr>
          <p:cNvPr id="6" name="Text 4"/>
          <p:cNvSpPr/>
          <p:nvPr/>
        </p:nvSpPr>
        <p:spPr>
          <a:xfrm>
            <a:off x="837724" y="4933474"/>
            <a:ext cx="12954952" cy="383024"/>
          </a:xfrm>
          <a:prstGeom prst="rect">
            <a:avLst/>
          </a:prstGeom>
          <a:noFill/>
          <a:ln/>
        </p:spPr>
        <p:txBody>
          <a:bodyPr wrap="none" lIns="0" tIns="0" rIns="0" bIns="0" rtlCol="0" anchor="t"/>
          <a:lstStyle/>
          <a:p>
            <a:pPr algn="ctr" indent="0" marL="0">
              <a:lnSpc>
                <a:spcPts val="3000"/>
              </a:lnSpc>
              <a:buNone/>
            </a:pPr>
            <a:endParaRPr lang="en-US" sz="1850" dirty="0"/>
          </a:p>
        </p:txBody>
      </p:sp>
      <p:sp>
        <p:nvSpPr>
          <p:cNvPr id="7" name="Text 5"/>
          <p:cNvSpPr/>
          <p:nvPr/>
        </p:nvSpPr>
        <p:spPr>
          <a:xfrm>
            <a:off x="837724" y="5585698"/>
            <a:ext cx="12954952" cy="383024"/>
          </a:xfrm>
          <a:prstGeom prst="rect">
            <a:avLst/>
          </a:prstGeom>
          <a:noFill/>
          <a:ln/>
        </p:spPr>
        <p:txBody>
          <a:bodyPr wrap="none" lIns="0" tIns="0" rIns="0" bIns="0" rtlCol="0" anchor="t"/>
          <a:lstStyle/>
          <a:p>
            <a:pPr algn="ctr" indent="0" marL="0">
              <a:lnSpc>
                <a:spcPts val="3000"/>
              </a:lnSpc>
              <a:buNone/>
            </a:pPr>
            <a:endParaRPr lang="en-US" sz="1850" dirty="0"/>
          </a:p>
        </p:txBody>
      </p:sp>
      <p:sp>
        <p:nvSpPr>
          <p:cNvPr id="8" name="Text 6"/>
          <p:cNvSpPr/>
          <p:nvPr/>
        </p:nvSpPr>
        <p:spPr>
          <a:xfrm>
            <a:off x="837724" y="6237923"/>
            <a:ext cx="12954952" cy="383024"/>
          </a:xfrm>
          <a:prstGeom prst="rect">
            <a:avLst/>
          </a:prstGeom>
          <a:noFill/>
          <a:ln/>
        </p:spPr>
        <p:txBody>
          <a:bodyPr wrap="none" lIns="0" tIns="0" rIns="0" bIns="0" rtlCol="0" anchor="t"/>
          <a:lstStyle/>
          <a:p>
            <a:pPr algn="ctr" indent="0" marL="0">
              <a:lnSpc>
                <a:spcPts val="3000"/>
              </a:lnSpc>
              <a:buNone/>
            </a:pP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049060"/>
            <a:ext cx="5738098"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Table of Content:</a:t>
            </a:r>
            <a:endParaRPr lang="en-US" sz="4400" dirty="0"/>
          </a:p>
        </p:txBody>
      </p:sp>
      <p:sp>
        <p:nvSpPr>
          <p:cNvPr id="3" name="Text 1"/>
          <p:cNvSpPr/>
          <p:nvPr/>
        </p:nvSpPr>
        <p:spPr>
          <a:xfrm>
            <a:off x="837724" y="2231827"/>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1-  Introduction </a:t>
            </a:r>
            <a:endParaRPr lang="en-US" sz="1850" dirty="0"/>
          </a:p>
        </p:txBody>
      </p:sp>
      <p:sp>
        <p:nvSpPr>
          <p:cNvPr id="4" name="Text 2"/>
          <p:cNvSpPr/>
          <p:nvPr/>
        </p:nvSpPr>
        <p:spPr>
          <a:xfrm>
            <a:off x="837724" y="2884051"/>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2- Banking , Treasury and cash management </a:t>
            </a:r>
            <a:endParaRPr lang="en-US" sz="1850" dirty="0"/>
          </a:p>
        </p:txBody>
      </p:sp>
      <p:sp>
        <p:nvSpPr>
          <p:cNvPr id="5" name="Text 3"/>
          <p:cNvSpPr/>
          <p:nvPr/>
        </p:nvSpPr>
        <p:spPr>
          <a:xfrm>
            <a:off x="837724" y="3536275"/>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3-Oracle cash management </a:t>
            </a:r>
            <a:endParaRPr lang="en-US" sz="1850" dirty="0"/>
          </a:p>
        </p:txBody>
      </p:sp>
      <p:sp>
        <p:nvSpPr>
          <p:cNvPr id="6" name="Text 4"/>
          <p:cNvSpPr/>
          <p:nvPr/>
        </p:nvSpPr>
        <p:spPr>
          <a:xfrm>
            <a:off x="837724" y="4188500"/>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4- Difference between using old way and using oracle .</a:t>
            </a:r>
            <a:endParaRPr lang="en-US" sz="1850" dirty="0"/>
          </a:p>
        </p:txBody>
      </p:sp>
      <p:sp>
        <p:nvSpPr>
          <p:cNvPr id="7" name="Text 5"/>
          <p:cNvSpPr/>
          <p:nvPr/>
        </p:nvSpPr>
        <p:spPr>
          <a:xfrm>
            <a:off x="837724" y="4840724"/>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5- Challenges and Considerations</a:t>
            </a:r>
            <a:endParaRPr lang="en-US" sz="1850" dirty="0"/>
          </a:p>
        </p:txBody>
      </p:sp>
      <p:sp>
        <p:nvSpPr>
          <p:cNvPr id="8" name="Text 6"/>
          <p:cNvSpPr/>
          <p:nvPr/>
        </p:nvSpPr>
        <p:spPr>
          <a:xfrm>
            <a:off x="837724" y="5492948"/>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6- The Future of Banking and Treasury with Oracle</a:t>
            </a:r>
            <a:endParaRPr lang="en-US" sz="1850" dirty="0"/>
          </a:p>
        </p:txBody>
      </p:sp>
      <p:sp>
        <p:nvSpPr>
          <p:cNvPr id="9" name="Text 7"/>
          <p:cNvSpPr/>
          <p:nvPr/>
        </p:nvSpPr>
        <p:spPr>
          <a:xfrm>
            <a:off x="837724" y="6145173"/>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7- conclusion </a:t>
            </a:r>
            <a:endParaRPr lang="en-US" sz="1850" dirty="0"/>
          </a:p>
        </p:txBody>
      </p:sp>
      <p:sp>
        <p:nvSpPr>
          <p:cNvPr id="10" name="Text 8"/>
          <p:cNvSpPr/>
          <p:nvPr/>
        </p:nvSpPr>
        <p:spPr>
          <a:xfrm>
            <a:off x="837724" y="6797397"/>
            <a:ext cx="12954952" cy="3830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968693" y="676989"/>
            <a:ext cx="12692896" cy="233720"/>
          </a:xfrm>
          <a:prstGeom prst="rect">
            <a:avLst/>
          </a:prstGeom>
          <a:noFill/>
          <a:ln/>
        </p:spPr>
        <p:txBody>
          <a:bodyPr wrap="none" lIns="0" tIns="0" rIns="0" bIns="0" rtlCol="0" anchor="t"/>
          <a:lstStyle/>
          <a:p>
            <a:pPr indent="0" marL="0">
              <a:lnSpc>
                <a:spcPts val="1800"/>
              </a:lnSpc>
              <a:buNone/>
            </a:pPr>
            <a:endParaRPr lang="en-US" sz="1150" dirty="0"/>
          </a:p>
        </p:txBody>
      </p:sp>
      <p:sp>
        <p:nvSpPr>
          <p:cNvPr id="5" name="Text 2"/>
          <p:cNvSpPr/>
          <p:nvPr/>
        </p:nvSpPr>
        <p:spPr>
          <a:xfrm>
            <a:off x="4318635" y="1056680"/>
            <a:ext cx="5993011" cy="429458"/>
          </a:xfrm>
          <a:prstGeom prst="rect">
            <a:avLst/>
          </a:prstGeom>
          <a:noFill/>
          <a:ln/>
        </p:spPr>
        <p:txBody>
          <a:bodyPr wrap="none" lIns="0" tIns="0" rIns="0" bIns="0" rtlCol="0" anchor="t"/>
          <a:lstStyle/>
          <a:p>
            <a:pPr algn="ctr" indent="0" marL="0">
              <a:lnSpc>
                <a:spcPts val="3350"/>
              </a:lnSpc>
              <a:buNone/>
            </a:pPr>
            <a:r>
              <a:rPr lang="en-US" sz="2700" dirty="0">
                <a:solidFill>
                  <a:srgbClr val="FFFFFF"/>
                </a:solidFill>
                <a:latin typeface="Unbounded" pitchFamily="34" charset="0"/>
                <a:ea typeface="Unbounded" pitchFamily="34" charset="-122"/>
                <a:cs typeface="Unbounded" pitchFamily="34" charset="-120"/>
              </a:rPr>
              <a:t>Enterprise Resource Planning</a:t>
            </a:r>
            <a:endParaRPr lang="en-US" sz="2700" dirty="0"/>
          </a:p>
        </p:txBody>
      </p:sp>
      <p:sp>
        <p:nvSpPr>
          <p:cNvPr id="6" name="Text 3"/>
          <p:cNvSpPr/>
          <p:nvPr/>
        </p:nvSpPr>
        <p:spPr>
          <a:xfrm>
            <a:off x="5940504" y="1705213"/>
            <a:ext cx="2749153" cy="343614"/>
          </a:xfrm>
          <a:prstGeom prst="rect">
            <a:avLst/>
          </a:prstGeom>
          <a:noFill/>
          <a:ln/>
        </p:spPr>
        <p:txBody>
          <a:bodyPr wrap="none" lIns="0" tIns="0" rIns="0" bIns="0" rtlCol="0" anchor="t"/>
          <a:lstStyle/>
          <a:p>
            <a:pPr algn="ctr" indent="0" marL="0">
              <a:lnSpc>
                <a:spcPts val="2700"/>
              </a:lnSpc>
              <a:buNone/>
            </a:pPr>
            <a:r>
              <a:rPr lang="en-US" sz="2150" dirty="0">
                <a:solidFill>
                  <a:srgbClr val="FFFFFF"/>
                </a:solidFill>
                <a:latin typeface="Unbounded" pitchFamily="34" charset="0"/>
                <a:ea typeface="Unbounded" pitchFamily="34" charset="-122"/>
                <a:cs typeface="Unbounded" pitchFamily="34" charset="-120"/>
              </a:rPr>
              <a:t>(ERP)</a:t>
            </a:r>
            <a:endParaRPr lang="en-US" sz="2150" dirty="0"/>
          </a:p>
        </p:txBody>
      </p:sp>
      <p:sp>
        <p:nvSpPr>
          <p:cNvPr id="7" name="Text 4"/>
          <p:cNvSpPr/>
          <p:nvPr/>
        </p:nvSpPr>
        <p:spPr>
          <a:xfrm>
            <a:off x="968693" y="2267903"/>
            <a:ext cx="12692896" cy="233720"/>
          </a:xfrm>
          <a:prstGeom prst="rect">
            <a:avLst/>
          </a:prstGeom>
          <a:noFill/>
          <a:ln/>
        </p:spPr>
        <p:txBody>
          <a:bodyPr wrap="none" lIns="0" tIns="0" rIns="0" bIns="0" rtlCol="0" anchor="t"/>
          <a:lstStyle/>
          <a:p>
            <a:pPr indent="0" marL="0">
              <a:lnSpc>
                <a:spcPts val="1800"/>
              </a:lnSpc>
              <a:buNone/>
            </a:pPr>
            <a:endParaRPr lang="en-US" sz="1150" dirty="0"/>
          </a:p>
        </p:txBody>
      </p:sp>
      <p:sp>
        <p:nvSpPr>
          <p:cNvPr id="8" name="Text 5"/>
          <p:cNvSpPr/>
          <p:nvPr/>
        </p:nvSpPr>
        <p:spPr>
          <a:xfrm>
            <a:off x="968693" y="2665928"/>
            <a:ext cx="12692896" cy="291941"/>
          </a:xfrm>
          <a:prstGeom prst="rect">
            <a:avLst/>
          </a:prstGeom>
          <a:noFill/>
          <a:ln/>
        </p:spPr>
        <p:txBody>
          <a:bodyPr wrap="none" lIns="0" tIns="0" rIns="0" bIns="0" rtlCol="0" anchor="t"/>
          <a:lstStyle/>
          <a:p>
            <a:pPr indent="0" marL="0">
              <a:lnSpc>
                <a:spcPts val="2300"/>
              </a:lnSpc>
              <a:buNone/>
            </a:pPr>
            <a:r>
              <a:rPr lang="en-US" sz="1400" dirty="0">
                <a:solidFill>
                  <a:srgbClr val="CAD6DE"/>
                </a:solidFill>
                <a:latin typeface="Cabin" pitchFamily="34" charset="0"/>
                <a:ea typeface="Cabin" pitchFamily="34" charset="-122"/>
                <a:cs typeface="Cabin" pitchFamily="34" charset="-120"/>
              </a:rPr>
              <a:t>An ERP (Enterprise Resource Planning) system is integrated software that helps organizations manage and automate core business processes.</a:t>
            </a:r>
            <a:endParaRPr lang="en-US" sz="1400" dirty="0"/>
          </a:p>
        </p:txBody>
      </p:sp>
      <p:sp>
        <p:nvSpPr>
          <p:cNvPr id="9" name="Text 6"/>
          <p:cNvSpPr/>
          <p:nvPr/>
        </p:nvSpPr>
        <p:spPr>
          <a:xfrm>
            <a:off x="968693" y="3122176"/>
            <a:ext cx="12692896" cy="233720"/>
          </a:xfrm>
          <a:prstGeom prst="rect">
            <a:avLst/>
          </a:prstGeom>
          <a:noFill/>
          <a:ln/>
        </p:spPr>
        <p:txBody>
          <a:bodyPr wrap="none" lIns="0" tIns="0" rIns="0" bIns="0" rtlCol="0" anchor="t"/>
          <a:lstStyle/>
          <a:p>
            <a:pPr indent="0" marL="0">
              <a:lnSpc>
                <a:spcPts val="1800"/>
              </a:lnSpc>
              <a:buNone/>
            </a:pPr>
            <a:endParaRPr lang="en-US" sz="1150" dirty="0"/>
          </a:p>
        </p:txBody>
      </p:sp>
      <p:sp>
        <p:nvSpPr>
          <p:cNvPr id="10" name="Text 7"/>
          <p:cNvSpPr/>
          <p:nvPr/>
        </p:nvSpPr>
        <p:spPr>
          <a:xfrm>
            <a:off x="968693" y="3520202"/>
            <a:ext cx="12692896" cy="233720"/>
          </a:xfrm>
          <a:prstGeom prst="rect">
            <a:avLst/>
          </a:prstGeom>
          <a:noFill/>
          <a:ln/>
        </p:spPr>
        <p:txBody>
          <a:bodyPr wrap="none" lIns="0" tIns="0" rIns="0" bIns="0" rtlCol="0" anchor="t"/>
          <a:lstStyle/>
          <a:p>
            <a:pPr indent="0" marL="0">
              <a:lnSpc>
                <a:spcPts val="1800"/>
              </a:lnSpc>
              <a:buNone/>
            </a:pPr>
            <a:endParaRPr lang="en-US" sz="1150" dirty="0"/>
          </a:p>
        </p:txBody>
      </p:sp>
      <p:sp>
        <p:nvSpPr>
          <p:cNvPr id="11" name="Text 8"/>
          <p:cNvSpPr/>
          <p:nvPr/>
        </p:nvSpPr>
        <p:spPr>
          <a:xfrm>
            <a:off x="968693" y="3972997"/>
            <a:ext cx="2932152" cy="257770"/>
          </a:xfrm>
          <a:prstGeom prst="rect">
            <a:avLst/>
          </a:prstGeom>
          <a:noFill/>
          <a:ln/>
        </p:spPr>
        <p:txBody>
          <a:bodyPr wrap="none" lIns="0" tIns="0" rIns="0" bIns="0" rtlCol="0" anchor="t"/>
          <a:lstStyle/>
          <a:p>
            <a:pPr indent="0" marL="0">
              <a:lnSpc>
                <a:spcPts val="2000"/>
              </a:lnSpc>
              <a:buNone/>
            </a:pPr>
            <a:r>
              <a:rPr lang="en-US" sz="1600" dirty="0">
                <a:solidFill>
                  <a:srgbClr val="FFFFFF"/>
                </a:solidFill>
                <a:latin typeface="Unbounded" pitchFamily="34" charset="0"/>
                <a:ea typeface="Unbounded" pitchFamily="34" charset="-122"/>
                <a:cs typeface="Unbounded" pitchFamily="34" charset="-120"/>
              </a:rPr>
              <a:t>Common ERP Solutions:</a:t>
            </a:r>
            <a:endParaRPr lang="en-US" sz="1600" dirty="0"/>
          </a:p>
        </p:txBody>
      </p:sp>
      <p:sp>
        <p:nvSpPr>
          <p:cNvPr id="12" name="Text 9"/>
          <p:cNvSpPr/>
          <p:nvPr/>
        </p:nvSpPr>
        <p:spPr>
          <a:xfrm>
            <a:off x="968693" y="4449842"/>
            <a:ext cx="3677126" cy="214670"/>
          </a:xfrm>
          <a:prstGeom prst="rect">
            <a:avLst/>
          </a:prstGeom>
          <a:noFill/>
          <a:ln/>
        </p:spPr>
        <p:txBody>
          <a:bodyPr wrap="none" lIns="0" tIns="0" rIns="0" bIns="0" rtlCol="0" anchor="t"/>
          <a:lstStyle/>
          <a:p>
            <a:pPr indent="0" marL="0">
              <a:lnSpc>
                <a:spcPts val="1650"/>
              </a:lnSpc>
              <a:buNone/>
            </a:pPr>
            <a:r>
              <a:rPr lang="en-US" sz="1350" dirty="0">
                <a:solidFill>
                  <a:srgbClr val="FFFFFF"/>
                </a:solidFill>
                <a:latin typeface="Unbounded" pitchFamily="34" charset="0"/>
                <a:ea typeface="Unbounded" pitchFamily="34" charset="-122"/>
                <a:cs typeface="Unbounded" pitchFamily="34" charset="-120"/>
              </a:rPr>
              <a:t>Some popular ERP solutions include:</a:t>
            </a:r>
            <a:endParaRPr lang="en-US" sz="1350" dirty="0"/>
          </a:p>
        </p:txBody>
      </p:sp>
      <p:sp>
        <p:nvSpPr>
          <p:cNvPr id="13" name="Text 10"/>
          <p:cNvSpPr/>
          <p:nvPr/>
        </p:nvSpPr>
        <p:spPr>
          <a:xfrm>
            <a:off x="968693" y="4883587"/>
            <a:ext cx="1718191" cy="214670"/>
          </a:xfrm>
          <a:prstGeom prst="rect">
            <a:avLst/>
          </a:prstGeom>
          <a:noFill/>
          <a:ln/>
        </p:spPr>
        <p:txBody>
          <a:bodyPr wrap="none" lIns="0" tIns="0" rIns="0" bIns="0" rtlCol="0" anchor="t"/>
          <a:lstStyle/>
          <a:p>
            <a:pPr indent="0" marL="0">
              <a:lnSpc>
                <a:spcPts val="1650"/>
              </a:lnSpc>
              <a:buNone/>
            </a:pPr>
            <a:r>
              <a:rPr lang="en-US" sz="1350" b="1" dirty="0">
                <a:solidFill>
                  <a:srgbClr val="FFFFFF"/>
                </a:solidFill>
                <a:latin typeface="Unbounded" pitchFamily="34" charset="0"/>
                <a:ea typeface="Unbounded" pitchFamily="34" charset="-122"/>
                <a:cs typeface="Unbounded" pitchFamily="34" charset="-120"/>
              </a:rPr>
              <a:t>. SAP</a:t>
            </a:r>
            <a:endParaRPr lang="en-US" sz="1350" dirty="0"/>
          </a:p>
        </p:txBody>
      </p:sp>
      <p:sp>
        <p:nvSpPr>
          <p:cNvPr id="14" name="Text 11"/>
          <p:cNvSpPr/>
          <p:nvPr/>
        </p:nvSpPr>
        <p:spPr>
          <a:xfrm>
            <a:off x="968693" y="5317331"/>
            <a:ext cx="1718191" cy="214670"/>
          </a:xfrm>
          <a:prstGeom prst="rect">
            <a:avLst/>
          </a:prstGeom>
          <a:noFill/>
          <a:ln/>
        </p:spPr>
        <p:txBody>
          <a:bodyPr wrap="none" lIns="0" tIns="0" rIns="0" bIns="0" rtlCol="0" anchor="t"/>
          <a:lstStyle/>
          <a:p>
            <a:pPr indent="0" marL="0">
              <a:lnSpc>
                <a:spcPts val="1650"/>
              </a:lnSpc>
              <a:buNone/>
            </a:pPr>
            <a:r>
              <a:rPr lang="en-US" sz="1350" b="1" dirty="0">
                <a:solidFill>
                  <a:srgbClr val="910D0D"/>
                </a:solidFill>
                <a:latin typeface="Unbounded" pitchFamily="34" charset="0"/>
                <a:ea typeface="Unbounded" pitchFamily="34" charset="-122"/>
                <a:cs typeface="Unbounded" pitchFamily="34" charset="-120"/>
              </a:rPr>
              <a:t>. Oracle </a:t>
            </a:r>
            <a:endParaRPr lang="en-US" sz="1350" dirty="0"/>
          </a:p>
        </p:txBody>
      </p:sp>
      <p:sp>
        <p:nvSpPr>
          <p:cNvPr id="15" name="Text 12"/>
          <p:cNvSpPr/>
          <p:nvPr/>
        </p:nvSpPr>
        <p:spPr>
          <a:xfrm>
            <a:off x="968693" y="5751076"/>
            <a:ext cx="2787729" cy="214670"/>
          </a:xfrm>
          <a:prstGeom prst="rect">
            <a:avLst/>
          </a:prstGeom>
          <a:noFill/>
          <a:ln/>
        </p:spPr>
        <p:txBody>
          <a:bodyPr wrap="none" lIns="0" tIns="0" rIns="0" bIns="0" rtlCol="0" anchor="t"/>
          <a:lstStyle/>
          <a:p>
            <a:pPr indent="0" marL="0">
              <a:lnSpc>
                <a:spcPts val="1650"/>
              </a:lnSpc>
              <a:buNone/>
            </a:pPr>
            <a:r>
              <a:rPr lang="en-US" sz="1350" b="1" dirty="0">
                <a:solidFill>
                  <a:srgbClr val="FFFFFF"/>
                </a:solidFill>
                <a:latin typeface="Unbounded" pitchFamily="34" charset="0"/>
                <a:ea typeface="Unbounded" pitchFamily="34" charset="-122"/>
                <a:cs typeface="Unbounded" pitchFamily="34" charset="-120"/>
              </a:rPr>
              <a:t>. Microsoft Dynamics 365</a:t>
            </a:r>
            <a:endParaRPr lang="en-US" sz="1350" dirty="0"/>
          </a:p>
        </p:txBody>
      </p:sp>
      <p:sp>
        <p:nvSpPr>
          <p:cNvPr id="16" name="Text 13"/>
          <p:cNvSpPr/>
          <p:nvPr/>
        </p:nvSpPr>
        <p:spPr>
          <a:xfrm>
            <a:off x="968693" y="6184821"/>
            <a:ext cx="1718191" cy="214670"/>
          </a:xfrm>
          <a:prstGeom prst="rect">
            <a:avLst/>
          </a:prstGeom>
          <a:noFill/>
          <a:ln/>
        </p:spPr>
        <p:txBody>
          <a:bodyPr wrap="none" lIns="0" tIns="0" rIns="0" bIns="0" rtlCol="0" anchor="t"/>
          <a:lstStyle/>
          <a:p>
            <a:pPr indent="0" marL="0">
              <a:lnSpc>
                <a:spcPts val="1650"/>
              </a:lnSpc>
              <a:buNone/>
            </a:pPr>
            <a:r>
              <a:rPr lang="en-US" sz="1350" b="1" dirty="0">
                <a:solidFill>
                  <a:srgbClr val="FFFFFF"/>
                </a:solidFill>
                <a:latin typeface="Unbounded" pitchFamily="34" charset="0"/>
                <a:ea typeface="Unbounded" pitchFamily="34" charset="-122"/>
                <a:cs typeface="Unbounded" pitchFamily="34" charset="-120"/>
              </a:rPr>
              <a:t>. NetSuite</a:t>
            </a:r>
            <a:endParaRPr lang="en-US" sz="1350" dirty="0"/>
          </a:p>
        </p:txBody>
      </p:sp>
      <p:sp>
        <p:nvSpPr>
          <p:cNvPr id="17" name="Text 14"/>
          <p:cNvSpPr/>
          <p:nvPr/>
        </p:nvSpPr>
        <p:spPr>
          <a:xfrm>
            <a:off x="968693" y="6618565"/>
            <a:ext cx="1718191" cy="214670"/>
          </a:xfrm>
          <a:prstGeom prst="rect">
            <a:avLst/>
          </a:prstGeom>
          <a:noFill/>
          <a:ln/>
        </p:spPr>
        <p:txBody>
          <a:bodyPr wrap="none" lIns="0" tIns="0" rIns="0" bIns="0" rtlCol="0" anchor="t"/>
          <a:lstStyle/>
          <a:p>
            <a:pPr indent="0" marL="0">
              <a:lnSpc>
                <a:spcPts val="1650"/>
              </a:lnSpc>
              <a:buNone/>
            </a:pPr>
            <a:r>
              <a:rPr lang="en-US" sz="1350" b="1" dirty="0">
                <a:solidFill>
                  <a:srgbClr val="FFFFFF"/>
                </a:solidFill>
                <a:latin typeface="Unbounded" pitchFamily="34" charset="0"/>
                <a:ea typeface="Unbounded" pitchFamily="34" charset="-122"/>
                <a:cs typeface="Unbounded" pitchFamily="34" charset="-120"/>
              </a:rPr>
              <a:t>. Infor</a:t>
            </a:r>
            <a:endParaRPr lang="en-US" sz="1350" dirty="0"/>
          </a:p>
        </p:txBody>
      </p:sp>
      <p:sp>
        <p:nvSpPr>
          <p:cNvPr id="18" name="Text 15"/>
          <p:cNvSpPr/>
          <p:nvPr/>
        </p:nvSpPr>
        <p:spPr>
          <a:xfrm>
            <a:off x="968693" y="7052310"/>
            <a:ext cx="12692896" cy="233720"/>
          </a:xfrm>
          <a:prstGeom prst="rect">
            <a:avLst/>
          </a:prstGeom>
          <a:noFill/>
          <a:ln/>
        </p:spPr>
        <p:txBody>
          <a:bodyPr wrap="none" lIns="0" tIns="0" rIns="0" bIns="0" rtlCol="0" anchor="t"/>
          <a:lstStyle/>
          <a:p>
            <a:pPr indent="0" marL="0">
              <a:lnSpc>
                <a:spcPts val="1800"/>
              </a:lnSpc>
              <a:buNone/>
            </a:pPr>
            <a:endParaRPr lang="en-US" sz="1150" dirty="0"/>
          </a:p>
        </p:txBody>
      </p:sp>
      <p:sp>
        <p:nvSpPr>
          <p:cNvPr id="19" name="Text 16"/>
          <p:cNvSpPr/>
          <p:nvPr/>
        </p:nvSpPr>
        <p:spPr>
          <a:xfrm>
            <a:off x="968693" y="7450336"/>
            <a:ext cx="12692896" cy="233720"/>
          </a:xfrm>
          <a:prstGeom prst="rect">
            <a:avLst/>
          </a:prstGeom>
          <a:noFill/>
          <a:ln/>
        </p:spPr>
        <p:txBody>
          <a:bodyPr wrap="none" lIns="0" tIns="0" rIns="0" bIns="0" rtlCol="0" anchor="t"/>
          <a:lstStyle/>
          <a:p>
            <a:pPr indent="0" marL="0">
              <a:lnSpc>
                <a:spcPts val="1800"/>
              </a:lnSpc>
              <a:buNone/>
            </a:pP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3507" y="938451"/>
            <a:ext cx="7809786" cy="1121093"/>
          </a:xfrm>
          <a:prstGeom prst="rect">
            <a:avLst/>
          </a:prstGeom>
          <a:noFill/>
          <a:ln/>
        </p:spPr>
        <p:txBody>
          <a:bodyPr wrap="square" lIns="0" tIns="0" rIns="0" bIns="0" rtlCol="0" anchor="t"/>
          <a:lstStyle/>
          <a:p>
            <a:pPr indent="0" marL="0">
              <a:lnSpc>
                <a:spcPts val="4400"/>
              </a:lnSpc>
              <a:buNone/>
            </a:pPr>
            <a:r>
              <a:rPr lang="en-US" sz="3500" dirty="0">
                <a:solidFill>
                  <a:srgbClr val="FFFFFF"/>
                </a:solidFill>
                <a:latin typeface="Unbounded" pitchFamily="34" charset="0"/>
                <a:ea typeface="Unbounded" pitchFamily="34" charset="-122"/>
                <a:cs typeface="Unbounded" pitchFamily="34" charset="-120"/>
              </a:rPr>
              <a:t>Banking , Treasury and cash management in  Oracle</a:t>
            </a:r>
            <a:endParaRPr lang="en-US" sz="3500" dirty="0"/>
          </a:p>
        </p:txBody>
      </p:sp>
      <p:sp>
        <p:nvSpPr>
          <p:cNvPr id="4" name="Text 1"/>
          <p:cNvSpPr/>
          <p:nvPr/>
        </p:nvSpPr>
        <p:spPr>
          <a:xfrm>
            <a:off x="6153507" y="2345412"/>
            <a:ext cx="7809786" cy="1524595"/>
          </a:xfrm>
          <a:prstGeom prst="rect">
            <a:avLst/>
          </a:prstGeom>
          <a:noFill/>
          <a:ln/>
        </p:spPr>
        <p:txBody>
          <a:bodyPr wrap="square" lIns="0" tIns="0" rIns="0" bIns="0" rtlCol="0" anchor="t"/>
          <a:lstStyle/>
          <a:p>
            <a:pPr indent="0" marL="0">
              <a:lnSpc>
                <a:spcPts val="2400"/>
              </a:lnSpc>
              <a:buNone/>
            </a:pPr>
            <a:r>
              <a:rPr lang="en-US" sz="1500" dirty="0">
                <a:solidFill>
                  <a:srgbClr val="CAD6DE"/>
                </a:solidFill>
                <a:latin typeface="Cabin" pitchFamily="34" charset="0"/>
                <a:ea typeface="Cabin" pitchFamily="34" charset="-122"/>
                <a:cs typeface="Cabin" pitchFamily="34" charset="-120"/>
              </a:rPr>
              <a:t>Banks are under pressure to optimize returns on investments due to market volatility, low interest rates, higher financial risks, and evolving regulations. They need to balance investments and profits, minimize risks and losses, and ensure regulatory compliance. The treasury department is crucial in achieving this balance by optimizing investment management, capital market operations, liquidity, and risk management.</a:t>
            </a:r>
            <a:endParaRPr lang="en-US" sz="1500" dirty="0"/>
          </a:p>
        </p:txBody>
      </p:sp>
      <p:sp>
        <p:nvSpPr>
          <p:cNvPr id="5" name="Text 2"/>
          <p:cNvSpPr/>
          <p:nvPr/>
        </p:nvSpPr>
        <p:spPr>
          <a:xfrm>
            <a:off x="6153507" y="4084439"/>
            <a:ext cx="7809786" cy="304919"/>
          </a:xfrm>
          <a:prstGeom prst="rect">
            <a:avLst/>
          </a:prstGeom>
          <a:noFill/>
          <a:ln/>
        </p:spPr>
        <p:txBody>
          <a:bodyPr wrap="none" lIns="0" tIns="0" rIns="0" bIns="0" rtlCol="0" anchor="t"/>
          <a:lstStyle/>
          <a:p>
            <a:pPr indent="0" marL="0">
              <a:lnSpc>
                <a:spcPts val="2400"/>
              </a:lnSpc>
              <a:buNone/>
            </a:pPr>
            <a:r>
              <a:rPr lang="en-US" sz="1500" dirty="0">
                <a:solidFill>
                  <a:srgbClr val="CAD6DE"/>
                </a:solidFill>
                <a:latin typeface="Cabin" pitchFamily="34" charset="0"/>
                <a:ea typeface="Cabin" pitchFamily="34" charset="-122"/>
                <a:cs typeface="Cabin" pitchFamily="34" charset="-120"/>
              </a:rPr>
              <a:t>However, banks face several challenges in their treasury operations, including:</a:t>
            </a:r>
            <a:endParaRPr lang="en-US" sz="1500" dirty="0"/>
          </a:p>
        </p:txBody>
      </p:sp>
      <p:sp>
        <p:nvSpPr>
          <p:cNvPr id="6" name="Text 3"/>
          <p:cNvSpPr/>
          <p:nvPr/>
        </p:nvSpPr>
        <p:spPr>
          <a:xfrm>
            <a:off x="6153507" y="4603790"/>
            <a:ext cx="7809786" cy="304919"/>
          </a:xfrm>
          <a:prstGeom prst="rect">
            <a:avLst/>
          </a:prstGeom>
          <a:noFill/>
          <a:ln/>
        </p:spPr>
        <p:txBody>
          <a:bodyPr wrap="none" lIns="0" tIns="0" rIns="0" bIns="0" rtlCol="0" anchor="t"/>
          <a:lstStyle/>
          <a:p>
            <a:pPr indent="0" marL="0">
              <a:lnSpc>
                <a:spcPts val="2400"/>
              </a:lnSpc>
              <a:buNone/>
            </a:pPr>
            <a:r>
              <a:rPr lang="en-US" sz="1500" dirty="0">
                <a:solidFill>
                  <a:srgbClr val="CAD6DE"/>
                </a:solidFill>
                <a:latin typeface="Cabin" pitchFamily="34" charset="0"/>
                <a:ea typeface="Cabin" pitchFamily="34" charset="-122"/>
                <a:cs typeface="Cabin" pitchFamily="34" charset="-120"/>
              </a:rPr>
              <a:t>· Managing multiple investment classes</a:t>
            </a:r>
            <a:endParaRPr lang="en-US" sz="1500" dirty="0"/>
          </a:p>
        </p:txBody>
      </p:sp>
      <p:sp>
        <p:nvSpPr>
          <p:cNvPr id="7" name="Text 4"/>
          <p:cNvSpPr/>
          <p:nvPr/>
        </p:nvSpPr>
        <p:spPr>
          <a:xfrm>
            <a:off x="6153507" y="5123140"/>
            <a:ext cx="7809786" cy="304919"/>
          </a:xfrm>
          <a:prstGeom prst="rect">
            <a:avLst/>
          </a:prstGeom>
          <a:noFill/>
          <a:ln/>
        </p:spPr>
        <p:txBody>
          <a:bodyPr wrap="none" lIns="0" tIns="0" rIns="0" bIns="0" rtlCol="0" anchor="t"/>
          <a:lstStyle/>
          <a:p>
            <a:pPr indent="0" marL="0">
              <a:lnSpc>
                <a:spcPts val="2400"/>
              </a:lnSpc>
              <a:buNone/>
            </a:pPr>
            <a:r>
              <a:rPr lang="en-US" sz="1500" dirty="0">
                <a:solidFill>
                  <a:srgbClr val="CAD6DE"/>
                </a:solidFill>
                <a:latin typeface="Cabin" pitchFamily="34" charset="0"/>
                <a:ea typeface="Cabin" pitchFamily="34" charset="-122"/>
                <a:cs typeface="Cabin" pitchFamily="34" charset="-120"/>
              </a:rPr>
              <a:t>· Poor visibility and control</a:t>
            </a:r>
            <a:endParaRPr lang="en-US" sz="1500" dirty="0"/>
          </a:p>
        </p:txBody>
      </p:sp>
      <p:sp>
        <p:nvSpPr>
          <p:cNvPr id="8" name="Text 5"/>
          <p:cNvSpPr/>
          <p:nvPr/>
        </p:nvSpPr>
        <p:spPr>
          <a:xfrm>
            <a:off x="6153507" y="5642491"/>
            <a:ext cx="7809786" cy="304919"/>
          </a:xfrm>
          <a:prstGeom prst="rect">
            <a:avLst/>
          </a:prstGeom>
          <a:noFill/>
          <a:ln/>
        </p:spPr>
        <p:txBody>
          <a:bodyPr wrap="none" lIns="0" tIns="0" rIns="0" bIns="0" rtlCol="0" anchor="t"/>
          <a:lstStyle/>
          <a:p>
            <a:pPr indent="0" marL="0">
              <a:lnSpc>
                <a:spcPts val="2400"/>
              </a:lnSpc>
              <a:buNone/>
            </a:pPr>
            <a:r>
              <a:rPr lang="en-US" sz="1500" dirty="0">
                <a:solidFill>
                  <a:srgbClr val="CAD6DE"/>
                </a:solidFill>
                <a:latin typeface="Cabin" pitchFamily="34" charset="0"/>
                <a:ea typeface="Cabin" pitchFamily="34" charset="-122"/>
                <a:cs typeface="Cabin" pitchFamily="34" charset="-120"/>
              </a:rPr>
              <a:t>· Complex, rigid, and manual processes</a:t>
            </a:r>
            <a:endParaRPr lang="en-US" sz="1500" dirty="0"/>
          </a:p>
        </p:txBody>
      </p:sp>
      <p:sp>
        <p:nvSpPr>
          <p:cNvPr id="9" name="Text 6"/>
          <p:cNvSpPr/>
          <p:nvPr/>
        </p:nvSpPr>
        <p:spPr>
          <a:xfrm>
            <a:off x="6153507" y="6161842"/>
            <a:ext cx="7809786" cy="304919"/>
          </a:xfrm>
          <a:prstGeom prst="rect">
            <a:avLst/>
          </a:prstGeom>
          <a:noFill/>
          <a:ln/>
        </p:spPr>
        <p:txBody>
          <a:bodyPr wrap="none" lIns="0" tIns="0" rIns="0" bIns="0" rtlCol="0" anchor="t"/>
          <a:lstStyle/>
          <a:p>
            <a:pPr indent="0" marL="0">
              <a:lnSpc>
                <a:spcPts val="2400"/>
              </a:lnSpc>
              <a:buNone/>
            </a:pPr>
            <a:r>
              <a:rPr lang="en-US" sz="1500" dirty="0">
                <a:solidFill>
                  <a:srgbClr val="CAD6DE"/>
                </a:solidFill>
                <a:latin typeface="Cabin" pitchFamily="34" charset="0"/>
                <a:ea typeface="Cabin" pitchFamily="34" charset="-122"/>
                <a:cs typeface="Cabin" pitchFamily="34" charset="-120"/>
              </a:rPr>
              <a:t>· Information discrepancies</a:t>
            </a:r>
            <a:endParaRPr lang="en-US" sz="1500" dirty="0"/>
          </a:p>
        </p:txBody>
      </p:sp>
      <p:sp>
        <p:nvSpPr>
          <p:cNvPr id="10" name="Text 7"/>
          <p:cNvSpPr/>
          <p:nvPr/>
        </p:nvSpPr>
        <p:spPr>
          <a:xfrm>
            <a:off x="6153507" y="6681192"/>
            <a:ext cx="7809786" cy="609838"/>
          </a:xfrm>
          <a:prstGeom prst="rect">
            <a:avLst/>
          </a:prstGeom>
          <a:noFill/>
          <a:ln/>
        </p:spPr>
        <p:txBody>
          <a:bodyPr wrap="square" lIns="0" tIns="0" rIns="0" bIns="0" rtlCol="0" anchor="t"/>
          <a:lstStyle/>
          <a:p>
            <a:pPr indent="0" marL="0">
              <a:lnSpc>
                <a:spcPts val="2400"/>
              </a:lnSpc>
              <a:buNone/>
            </a:pPr>
            <a:r>
              <a:rPr lang="en-US" sz="1500" dirty="0">
                <a:solidFill>
                  <a:srgbClr val="CAD6DE"/>
                </a:solidFill>
                <a:latin typeface="Cabin" pitchFamily="34" charset="0"/>
                <a:ea typeface="Cabin" pitchFamily="34" charset="-122"/>
                <a:cs typeface="Cabin" pitchFamily="34" charset="-120"/>
              </a:rPr>
              <a:t>To overcome these challenges, banks must transform their treasury back-office operations. Implementing the right treasury management system is key to achieving this transformation.</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452568" y="568285"/>
            <a:ext cx="9725144" cy="70961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574721"/>
            <a:ext cx="12954952"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Optimizing Treasury Management with Oracle</a:t>
            </a:r>
            <a:endParaRPr lang="en-US" sz="4400" dirty="0"/>
          </a:p>
        </p:txBody>
      </p:sp>
      <p:sp>
        <p:nvSpPr>
          <p:cNvPr id="3" name="Text 1"/>
          <p:cNvSpPr/>
          <p:nvPr/>
        </p:nvSpPr>
        <p:spPr>
          <a:xfrm>
            <a:off x="837724" y="3581043"/>
            <a:ext cx="3928586"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Cash Flow Optimization</a:t>
            </a:r>
            <a:endParaRPr lang="en-US" sz="2200" dirty="0"/>
          </a:p>
        </p:txBody>
      </p:sp>
      <p:sp>
        <p:nvSpPr>
          <p:cNvPr id="4" name="Text 2"/>
          <p:cNvSpPr/>
          <p:nvPr/>
        </p:nvSpPr>
        <p:spPr>
          <a:xfrm>
            <a:off x="837724" y="4524256"/>
            <a:ext cx="3928586" cy="1915120"/>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Oracle's treasury management solutions enable real-time visibility and control over cash positions, facilitating smarter liquidity management and improved cash forecasting.</a:t>
            </a:r>
            <a:endParaRPr lang="en-US" sz="1850" dirty="0"/>
          </a:p>
        </p:txBody>
      </p:sp>
      <p:sp>
        <p:nvSpPr>
          <p:cNvPr id="5" name="Text 3"/>
          <p:cNvSpPr/>
          <p:nvPr/>
        </p:nvSpPr>
        <p:spPr>
          <a:xfrm>
            <a:off x="5357813" y="3581043"/>
            <a:ext cx="3052763"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Risk Management</a:t>
            </a:r>
            <a:endParaRPr lang="en-US" sz="2200" dirty="0"/>
          </a:p>
        </p:txBody>
      </p:sp>
      <p:sp>
        <p:nvSpPr>
          <p:cNvPr id="6" name="Text 4"/>
          <p:cNvSpPr/>
          <p:nvPr/>
        </p:nvSpPr>
        <p:spPr>
          <a:xfrm>
            <a:off x="5357813" y="4172307"/>
            <a:ext cx="3928586" cy="1915120"/>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Robust risk management capabilities help identify, assess, and mitigate financial risks, ensuring regulatory compliance and supporting strategic decision-making.</a:t>
            </a:r>
            <a:endParaRPr lang="en-US" sz="1850" dirty="0"/>
          </a:p>
        </p:txBody>
      </p:sp>
      <p:sp>
        <p:nvSpPr>
          <p:cNvPr id="7" name="Text 5"/>
          <p:cNvSpPr/>
          <p:nvPr/>
        </p:nvSpPr>
        <p:spPr>
          <a:xfrm>
            <a:off x="9877901" y="3581043"/>
            <a:ext cx="3928586"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Automation &amp; Efficiency</a:t>
            </a:r>
            <a:endParaRPr lang="en-US" sz="2200" dirty="0"/>
          </a:p>
        </p:txBody>
      </p:sp>
      <p:sp>
        <p:nvSpPr>
          <p:cNvPr id="8" name="Text 6"/>
          <p:cNvSpPr/>
          <p:nvPr/>
        </p:nvSpPr>
        <p:spPr>
          <a:xfrm>
            <a:off x="9877901" y="4524256"/>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Streamlined reconciliation, reporting, and workflow automation improve productivity and enable treasury teams to focus on strategic initiatives.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3037" y="812006"/>
            <a:ext cx="7710726" cy="1204436"/>
          </a:xfrm>
          <a:prstGeom prst="rect">
            <a:avLst/>
          </a:prstGeom>
          <a:noFill/>
          <a:ln/>
        </p:spPr>
        <p:txBody>
          <a:bodyPr wrap="square" lIns="0" tIns="0" rIns="0" bIns="0" rtlCol="0" anchor="t"/>
          <a:lstStyle/>
          <a:p>
            <a:pPr indent="0" marL="0">
              <a:lnSpc>
                <a:spcPts val="4700"/>
              </a:lnSpc>
              <a:buNone/>
            </a:pPr>
            <a:r>
              <a:rPr lang="en-US" sz="3750" dirty="0">
                <a:solidFill>
                  <a:srgbClr val="FFFFFF"/>
                </a:solidFill>
                <a:latin typeface="Unbounded" pitchFamily="34" charset="0"/>
                <a:ea typeface="Unbounded" pitchFamily="34" charset="-122"/>
                <a:cs typeface="Unbounded" pitchFamily="34" charset="-120"/>
              </a:rPr>
              <a:t>Automating Reconciliation and Reporting</a:t>
            </a:r>
            <a:endParaRPr lang="en-US" sz="3750" dirty="0"/>
          </a:p>
        </p:txBody>
      </p:sp>
      <p:sp>
        <p:nvSpPr>
          <p:cNvPr id="4" name="Shape 1"/>
          <p:cNvSpPr/>
          <p:nvPr/>
        </p:nvSpPr>
        <p:spPr>
          <a:xfrm>
            <a:off x="6203037" y="2323505"/>
            <a:ext cx="3753088" cy="2444710"/>
          </a:xfrm>
          <a:prstGeom prst="roundRect">
            <a:avLst>
              <a:gd name="adj" fmla="val 1256"/>
            </a:avLst>
          </a:prstGeom>
          <a:solidFill>
            <a:srgbClr val="304755"/>
          </a:solidFill>
          <a:ln/>
        </p:spPr>
      </p:sp>
      <p:sp>
        <p:nvSpPr>
          <p:cNvPr id="5" name="Text 2"/>
          <p:cNvSpPr/>
          <p:nvPr/>
        </p:nvSpPr>
        <p:spPr>
          <a:xfrm>
            <a:off x="6407706" y="2528173"/>
            <a:ext cx="3343751" cy="601980"/>
          </a:xfrm>
          <a:prstGeom prst="rect">
            <a:avLst/>
          </a:prstGeom>
          <a:noFill/>
          <a:ln/>
        </p:spPr>
        <p:txBody>
          <a:bodyPr wrap="square" lIns="0" tIns="0" rIns="0" bIns="0" rtlCol="0" anchor="t"/>
          <a:lstStyle/>
          <a:p>
            <a:pP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Reconciliation Automation</a:t>
            </a:r>
            <a:endParaRPr lang="en-US" sz="1850" dirty="0"/>
          </a:p>
        </p:txBody>
      </p:sp>
      <p:sp>
        <p:nvSpPr>
          <p:cNvPr id="6" name="Text 3"/>
          <p:cNvSpPr/>
          <p:nvPr/>
        </p:nvSpPr>
        <p:spPr>
          <a:xfrm>
            <a:off x="6407706" y="3252907"/>
            <a:ext cx="3343751" cy="1310640"/>
          </a:xfrm>
          <a:prstGeom prst="rect">
            <a:avLst/>
          </a:prstGeom>
          <a:noFill/>
          <a:ln/>
        </p:spPr>
        <p:txBody>
          <a:bodyPr wrap="squar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Oracle's solutions leverage machine learning to automate bank reconciliation, reducing errors and accelerating the close process.</a:t>
            </a:r>
            <a:endParaRPr lang="en-US" sz="1600" dirty="0"/>
          </a:p>
        </p:txBody>
      </p:sp>
      <p:sp>
        <p:nvSpPr>
          <p:cNvPr id="7" name="Shape 4"/>
          <p:cNvSpPr/>
          <p:nvPr/>
        </p:nvSpPr>
        <p:spPr>
          <a:xfrm>
            <a:off x="10160794" y="2323505"/>
            <a:ext cx="3753088" cy="2444710"/>
          </a:xfrm>
          <a:prstGeom prst="roundRect">
            <a:avLst>
              <a:gd name="adj" fmla="val 1256"/>
            </a:avLst>
          </a:prstGeom>
          <a:solidFill>
            <a:srgbClr val="304755"/>
          </a:solidFill>
          <a:ln/>
        </p:spPr>
      </p:sp>
      <p:sp>
        <p:nvSpPr>
          <p:cNvPr id="8" name="Text 5"/>
          <p:cNvSpPr/>
          <p:nvPr/>
        </p:nvSpPr>
        <p:spPr>
          <a:xfrm>
            <a:off x="10365462" y="2528173"/>
            <a:ext cx="3216354" cy="300990"/>
          </a:xfrm>
          <a:prstGeom prst="rect">
            <a:avLst/>
          </a:prstGeom>
          <a:noFill/>
          <a:ln/>
        </p:spPr>
        <p:txBody>
          <a:bodyPr wrap="none" lIns="0" tIns="0" rIns="0" bIns="0" rtlCol="0" anchor="t"/>
          <a:lstStyle/>
          <a:p>
            <a:pP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Customized Reporting</a:t>
            </a:r>
            <a:endParaRPr lang="en-US" sz="1850" dirty="0"/>
          </a:p>
        </p:txBody>
      </p:sp>
      <p:sp>
        <p:nvSpPr>
          <p:cNvPr id="9" name="Text 6"/>
          <p:cNvSpPr/>
          <p:nvPr/>
        </p:nvSpPr>
        <p:spPr>
          <a:xfrm>
            <a:off x="10365462" y="2951917"/>
            <a:ext cx="3343751" cy="1310640"/>
          </a:xfrm>
          <a:prstGeom prst="rect">
            <a:avLst/>
          </a:prstGeom>
          <a:noFill/>
          <a:ln/>
        </p:spPr>
        <p:txBody>
          <a:bodyPr wrap="squar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Flexible reporting capabilities enable treasury teams to generate insightful, real-time reports tailored to their specific needs.</a:t>
            </a:r>
            <a:endParaRPr lang="en-US" sz="1600" dirty="0"/>
          </a:p>
        </p:txBody>
      </p:sp>
      <p:sp>
        <p:nvSpPr>
          <p:cNvPr id="10" name="Shape 7"/>
          <p:cNvSpPr/>
          <p:nvPr/>
        </p:nvSpPr>
        <p:spPr>
          <a:xfrm>
            <a:off x="6203037" y="4972883"/>
            <a:ext cx="3753088" cy="2444710"/>
          </a:xfrm>
          <a:prstGeom prst="roundRect">
            <a:avLst>
              <a:gd name="adj" fmla="val 1256"/>
            </a:avLst>
          </a:prstGeom>
          <a:solidFill>
            <a:srgbClr val="304755"/>
          </a:solidFill>
          <a:ln/>
        </p:spPr>
      </p:sp>
      <p:sp>
        <p:nvSpPr>
          <p:cNvPr id="11" name="Text 8"/>
          <p:cNvSpPr/>
          <p:nvPr/>
        </p:nvSpPr>
        <p:spPr>
          <a:xfrm>
            <a:off x="6407706" y="5177552"/>
            <a:ext cx="3343751" cy="601980"/>
          </a:xfrm>
          <a:prstGeom prst="rect">
            <a:avLst/>
          </a:prstGeom>
          <a:noFill/>
          <a:ln/>
        </p:spPr>
        <p:txBody>
          <a:bodyPr wrap="square" lIns="0" tIns="0" rIns="0" bIns="0" rtlCol="0" anchor="t"/>
          <a:lstStyle/>
          <a:p>
            <a:pP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Audit Trail and Compliance</a:t>
            </a:r>
            <a:endParaRPr lang="en-US" sz="1850" dirty="0"/>
          </a:p>
        </p:txBody>
      </p:sp>
      <p:sp>
        <p:nvSpPr>
          <p:cNvPr id="12" name="Text 9"/>
          <p:cNvSpPr/>
          <p:nvPr/>
        </p:nvSpPr>
        <p:spPr>
          <a:xfrm>
            <a:off x="6407706" y="5902285"/>
            <a:ext cx="3343751" cy="1310640"/>
          </a:xfrm>
          <a:prstGeom prst="rect">
            <a:avLst/>
          </a:prstGeom>
          <a:noFill/>
          <a:ln/>
        </p:spPr>
        <p:txBody>
          <a:bodyPr wrap="squar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Robust audit trails and compliance features help ensure adherence to regulatory requirements and support risk management.</a:t>
            </a:r>
            <a:endParaRPr lang="en-US" sz="1600" dirty="0"/>
          </a:p>
        </p:txBody>
      </p:sp>
      <p:sp>
        <p:nvSpPr>
          <p:cNvPr id="13" name="Shape 10"/>
          <p:cNvSpPr/>
          <p:nvPr/>
        </p:nvSpPr>
        <p:spPr>
          <a:xfrm>
            <a:off x="10160794" y="4972883"/>
            <a:ext cx="3753088" cy="2444710"/>
          </a:xfrm>
          <a:prstGeom prst="roundRect">
            <a:avLst>
              <a:gd name="adj" fmla="val 1256"/>
            </a:avLst>
          </a:prstGeom>
          <a:solidFill>
            <a:srgbClr val="304755"/>
          </a:solidFill>
          <a:ln/>
        </p:spPr>
      </p:sp>
      <p:sp>
        <p:nvSpPr>
          <p:cNvPr id="14" name="Text 11"/>
          <p:cNvSpPr/>
          <p:nvPr/>
        </p:nvSpPr>
        <p:spPr>
          <a:xfrm>
            <a:off x="10365462" y="5177552"/>
            <a:ext cx="3259217" cy="300990"/>
          </a:xfrm>
          <a:prstGeom prst="rect">
            <a:avLst/>
          </a:prstGeom>
          <a:noFill/>
          <a:ln/>
        </p:spPr>
        <p:txBody>
          <a:bodyPr wrap="none" lIns="0" tIns="0" rIns="0" bIns="0" rtlCol="0" anchor="t"/>
          <a:lstStyle/>
          <a:p>
            <a:pP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Increased Productivity</a:t>
            </a:r>
            <a:endParaRPr lang="en-US" sz="1850" dirty="0"/>
          </a:p>
        </p:txBody>
      </p:sp>
      <p:sp>
        <p:nvSpPr>
          <p:cNvPr id="15" name="Text 12"/>
          <p:cNvSpPr/>
          <p:nvPr/>
        </p:nvSpPr>
        <p:spPr>
          <a:xfrm>
            <a:off x="10365462" y="5601295"/>
            <a:ext cx="3343751" cy="1310640"/>
          </a:xfrm>
          <a:prstGeom prst="rect">
            <a:avLst/>
          </a:prstGeom>
          <a:noFill/>
          <a:ln/>
        </p:spPr>
        <p:txBody>
          <a:bodyPr wrap="squar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Automating repetitive tasks and streamlining workflows allow treasury professionals to focus on strategic initiatives.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8865" y="837843"/>
            <a:ext cx="7799070" cy="1130141"/>
          </a:xfrm>
          <a:prstGeom prst="rect">
            <a:avLst/>
          </a:prstGeom>
          <a:noFill/>
          <a:ln/>
        </p:spPr>
        <p:txBody>
          <a:bodyPr wrap="square" lIns="0" tIns="0" rIns="0" bIns="0" rtlCol="0" anchor="t"/>
          <a:lstStyle/>
          <a:p>
            <a:pPr indent="0" marL="0">
              <a:lnSpc>
                <a:spcPts val="4400"/>
              </a:lnSpc>
              <a:buNone/>
            </a:pPr>
            <a:r>
              <a:rPr lang="en-US" sz="3550" dirty="0">
                <a:solidFill>
                  <a:srgbClr val="FFFFFF"/>
                </a:solidFill>
                <a:latin typeface="Unbounded" pitchFamily="34" charset="0"/>
                <a:ea typeface="Unbounded" pitchFamily="34" charset="-122"/>
                <a:cs typeface="Unbounded" pitchFamily="34" charset="-120"/>
              </a:rPr>
              <a:t>Difference between using old way and using oracle </a:t>
            </a:r>
            <a:endParaRPr lang="en-US" sz="3550" dirty="0"/>
          </a:p>
        </p:txBody>
      </p:sp>
      <p:sp>
        <p:nvSpPr>
          <p:cNvPr id="4" name="Shape 1"/>
          <p:cNvSpPr/>
          <p:nvPr/>
        </p:nvSpPr>
        <p:spPr>
          <a:xfrm>
            <a:off x="6158865" y="2472214"/>
            <a:ext cx="432316" cy="432316"/>
          </a:xfrm>
          <a:prstGeom prst="roundRect">
            <a:avLst>
              <a:gd name="adj" fmla="val 6667"/>
            </a:avLst>
          </a:prstGeom>
          <a:solidFill>
            <a:srgbClr val="304755"/>
          </a:solidFill>
          <a:ln/>
        </p:spPr>
      </p:sp>
      <p:sp>
        <p:nvSpPr>
          <p:cNvPr id="5" name="Text 2"/>
          <p:cNvSpPr/>
          <p:nvPr/>
        </p:nvSpPr>
        <p:spPr>
          <a:xfrm>
            <a:off x="6311146" y="2552700"/>
            <a:ext cx="127754" cy="271224"/>
          </a:xfrm>
          <a:prstGeom prst="rect">
            <a:avLst/>
          </a:prstGeom>
          <a:noFill/>
          <a:ln/>
        </p:spPr>
        <p:txBody>
          <a:bodyPr wrap="none" lIns="0" tIns="0" rIns="0" bIns="0" rtlCol="0" anchor="t"/>
          <a:lstStyle/>
          <a:p>
            <a:pPr algn="ctr" indent="0" marL="0">
              <a:lnSpc>
                <a:spcPts val="21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6" name="Text 3"/>
          <p:cNvSpPr/>
          <p:nvPr/>
        </p:nvSpPr>
        <p:spPr>
          <a:xfrm>
            <a:off x="6783229" y="2472214"/>
            <a:ext cx="3179207" cy="677942"/>
          </a:xfrm>
          <a:prstGeom prst="rect">
            <a:avLst/>
          </a:prstGeom>
          <a:noFill/>
          <a:ln/>
        </p:spPr>
        <p:txBody>
          <a:bodyPr wrap="square" lIns="0" tIns="0" rIns="0" bIns="0" rtlCol="0" anchor="t"/>
          <a:lstStyle/>
          <a:p>
            <a:pPr indent="0" marL="0">
              <a:lnSpc>
                <a:spcPts val="2650"/>
              </a:lnSpc>
              <a:buNone/>
            </a:pPr>
            <a:r>
              <a:rPr lang="en-US" sz="2100" dirty="0">
                <a:solidFill>
                  <a:srgbClr val="CAD6DE"/>
                </a:solidFill>
                <a:latin typeface="Unbounded" pitchFamily="34" charset="0"/>
                <a:ea typeface="Unbounded" pitchFamily="34" charset="-122"/>
                <a:cs typeface="Unbounded" pitchFamily="34" charset="-120"/>
              </a:rPr>
              <a:t>Traditional Methods</a:t>
            </a:r>
            <a:endParaRPr lang="en-US" sz="2100" dirty="0"/>
          </a:p>
        </p:txBody>
      </p:sp>
      <p:sp>
        <p:nvSpPr>
          <p:cNvPr id="7" name="Text 4"/>
          <p:cNvSpPr/>
          <p:nvPr/>
        </p:nvSpPr>
        <p:spPr>
          <a:xfrm>
            <a:off x="6783229" y="3265408"/>
            <a:ext cx="3179207" cy="3074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1"/>
            </a:pPr>
            <a:r>
              <a:rPr lang="en-US" sz="1500" dirty="0">
                <a:solidFill>
                  <a:srgbClr val="CAD6DE"/>
                </a:solidFill>
                <a:latin typeface="Cabin" pitchFamily="34" charset="0"/>
                <a:ea typeface="Cabin" pitchFamily="34" charset="-122"/>
                <a:cs typeface="Cabin" pitchFamily="34" charset="-120"/>
              </a:rPr>
              <a:t>Manual Processes: </a:t>
            </a:r>
            <a:endParaRPr lang="en-US" sz="1500" dirty="0"/>
          </a:p>
        </p:txBody>
      </p:sp>
      <p:sp>
        <p:nvSpPr>
          <p:cNvPr id="8" name="Text 5"/>
          <p:cNvSpPr/>
          <p:nvPr/>
        </p:nvSpPr>
        <p:spPr>
          <a:xfrm>
            <a:off x="6783229" y="3639979"/>
            <a:ext cx="3179207" cy="3074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dirty="0">
                <a:solidFill>
                  <a:srgbClr val="CAD6DE"/>
                </a:solidFill>
                <a:latin typeface="Cabin" pitchFamily="34" charset="0"/>
                <a:ea typeface="Cabin" pitchFamily="34" charset="-122"/>
                <a:cs typeface="Cabin" pitchFamily="34" charset="-120"/>
              </a:rPr>
              <a:t>Limited Visibility. </a:t>
            </a:r>
            <a:endParaRPr lang="en-US" sz="1500" dirty="0"/>
          </a:p>
        </p:txBody>
      </p:sp>
      <p:sp>
        <p:nvSpPr>
          <p:cNvPr id="9" name="Text 6"/>
          <p:cNvSpPr/>
          <p:nvPr/>
        </p:nvSpPr>
        <p:spPr>
          <a:xfrm>
            <a:off x="6783229" y="4014549"/>
            <a:ext cx="3179207" cy="3074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3"/>
            </a:pPr>
            <a:r>
              <a:rPr lang="en-US" sz="1500" dirty="0">
                <a:solidFill>
                  <a:srgbClr val="CAD6DE"/>
                </a:solidFill>
                <a:latin typeface="Cabin" pitchFamily="34" charset="0"/>
                <a:ea typeface="Cabin" pitchFamily="34" charset="-122"/>
                <a:cs typeface="Cabin" pitchFamily="34" charset="-120"/>
              </a:rPr>
              <a:t>Fragmented .</a:t>
            </a:r>
            <a:endParaRPr lang="en-US" sz="1500" dirty="0"/>
          </a:p>
        </p:txBody>
      </p:sp>
      <p:sp>
        <p:nvSpPr>
          <p:cNvPr id="10" name="Text 7"/>
          <p:cNvSpPr/>
          <p:nvPr/>
        </p:nvSpPr>
        <p:spPr>
          <a:xfrm>
            <a:off x="6783229" y="4389120"/>
            <a:ext cx="3179207" cy="3074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4"/>
            </a:pPr>
            <a:r>
              <a:rPr lang="en-US" sz="1500" dirty="0">
                <a:solidFill>
                  <a:srgbClr val="CAD6DE"/>
                </a:solidFill>
                <a:latin typeface="Cabin" pitchFamily="34" charset="0"/>
                <a:ea typeface="Cabin" pitchFamily="34" charset="-122"/>
                <a:cs typeface="Cabin" pitchFamily="34" charset="-120"/>
              </a:rPr>
              <a:t>Labor-Intensive .</a:t>
            </a:r>
            <a:endParaRPr lang="en-US" sz="1500" dirty="0"/>
          </a:p>
        </p:txBody>
      </p:sp>
      <p:sp>
        <p:nvSpPr>
          <p:cNvPr id="11" name="Text 8"/>
          <p:cNvSpPr/>
          <p:nvPr/>
        </p:nvSpPr>
        <p:spPr>
          <a:xfrm>
            <a:off x="6783229" y="4763691"/>
            <a:ext cx="3179207" cy="3074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5"/>
            </a:pPr>
            <a:r>
              <a:rPr lang="en-US" sz="1500" dirty="0">
                <a:solidFill>
                  <a:srgbClr val="CAD6DE"/>
                </a:solidFill>
                <a:latin typeface="Cabin" pitchFamily="34" charset="0"/>
                <a:ea typeface="Cabin" pitchFamily="34" charset="-122"/>
                <a:cs typeface="Cabin" pitchFamily="34" charset="-120"/>
              </a:rPr>
              <a:t>Inflexibility.</a:t>
            </a:r>
            <a:endParaRPr lang="en-US" sz="1500" dirty="0"/>
          </a:p>
        </p:txBody>
      </p:sp>
      <p:sp>
        <p:nvSpPr>
          <p:cNvPr id="12" name="Shape 9"/>
          <p:cNvSpPr/>
          <p:nvPr/>
        </p:nvSpPr>
        <p:spPr>
          <a:xfrm>
            <a:off x="10154483" y="2472214"/>
            <a:ext cx="432316" cy="432316"/>
          </a:xfrm>
          <a:prstGeom prst="roundRect">
            <a:avLst>
              <a:gd name="adj" fmla="val 6667"/>
            </a:avLst>
          </a:prstGeom>
          <a:solidFill>
            <a:srgbClr val="304755"/>
          </a:solidFill>
          <a:ln/>
        </p:spPr>
      </p:sp>
      <p:sp>
        <p:nvSpPr>
          <p:cNvPr id="13" name="Text 10"/>
          <p:cNvSpPr/>
          <p:nvPr/>
        </p:nvSpPr>
        <p:spPr>
          <a:xfrm>
            <a:off x="10263664" y="2552700"/>
            <a:ext cx="213955" cy="271224"/>
          </a:xfrm>
          <a:prstGeom prst="rect">
            <a:avLst/>
          </a:prstGeom>
          <a:noFill/>
          <a:ln/>
        </p:spPr>
        <p:txBody>
          <a:bodyPr wrap="none" lIns="0" tIns="0" rIns="0" bIns="0" rtlCol="0" anchor="t"/>
          <a:lstStyle/>
          <a:p>
            <a:pPr algn="ctr" indent="0" marL="0">
              <a:lnSpc>
                <a:spcPts val="21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14" name="Text 11"/>
          <p:cNvSpPr/>
          <p:nvPr/>
        </p:nvSpPr>
        <p:spPr>
          <a:xfrm>
            <a:off x="10778847" y="2472214"/>
            <a:ext cx="3179207" cy="847606"/>
          </a:xfrm>
          <a:prstGeom prst="rect">
            <a:avLst/>
          </a:prstGeom>
          <a:noFill/>
          <a:ln/>
        </p:spPr>
        <p:txBody>
          <a:bodyPr wrap="square" lIns="0" tIns="0" rIns="0" bIns="0" rtlCol="0" anchor="t"/>
          <a:lstStyle/>
          <a:p>
            <a:pPr indent="0" marL="0">
              <a:lnSpc>
                <a:spcPts val="2200"/>
              </a:lnSpc>
              <a:buNone/>
            </a:pPr>
            <a:r>
              <a:rPr lang="en-US" sz="1750" dirty="0">
                <a:solidFill>
                  <a:srgbClr val="CAD6DE"/>
                </a:solidFill>
                <a:latin typeface="Unbounded" pitchFamily="34" charset="0"/>
                <a:ea typeface="Unbounded" pitchFamily="34" charset="-122"/>
                <a:cs typeface="Unbounded" pitchFamily="34" charset="-120"/>
              </a:rPr>
              <a:t>Using Oracle Cash Management and Banking:</a:t>
            </a:r>
            <a:endParaRPr lang="en-US" sz="1750" dirty="0"/>
          </a:p>
        </p:txBody>
      </p:sp>
      <p:sp>
        <p:nvSpPr>
          <p:cNvPr id="15" name="Text 12"/>
          <p:cNvSpPr/>
          <p:nvPr/>
        </p:nvSpPr>
        <p:spPr>
          <a:xfrm>
            <a:off x="10778847" y="3435072"/>
            <a:ext cx="3179207" cy="3074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1"/>
            </a:pPr>
            <a:r>
              <a:rPr lang="en-US" sz="1500" dirty="0">
                <a:solidFill>
                  <a:srgbClr val="CAD6DE"/>
                </a:solidFill>
                <a:latin typeface="Cabin" pitchFamily="34" charset="0"/>
                <a:ea typeface="Cabin" pitchFamily="34" charset="-122"/>
                <a:cs typeface="Cabin" pitchFamily="34" charset="-120"/>
              </a:rPr>
              <a:t>Automation: </a:t>
            </a:r>
            <a:endParaRPr lang="en-US" sz="1500" dirty="0"/>
          </a:p>
        </p:txBody>
      </p:sp>
      <p:sp>
        <p:nvSpPr>
          <p:cNvPr id="16" name="Text 13"/>
          <p:cNvSpPr/>
          <p:nvPr/>
        </p:nvSpPr>
        <p:spPr>
          <a:xfrm>
            <a:off x="10778847" y="3809643"/>
            <a:ext cx="3179207" cy="3074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dirty="0">
                <a:solidFill>
                  <a:srgbClr val="CAD6DE"/>
                </a:solidFill>
                <a:latin typeface="Cabin" pitchFamily="34" charset="0"/>
                <a:ea typeface="Cabin" pitchFamily="34" charset="-122"/>
                <a:cs typeface="Cabin" pitchFamily="34" charset="-120"/>
              </a:rPr>
              <a:t>Real-time Insights.</a:t>
            </a:r>
            <a:endParaRPr lang="en-US" sz="1500" dirty="0"/>
          </a:p>
        </p:txBody>
      </p:sp>
      <p:sp>
        <p:nvSpPr>
          <p:cNvPr id="17" name="Text 14"/>
          <p:cNvSpPr/>
          <p:nvPr/>
        </p:nvSpPr>
        <p:spPr>
          <a:xfrm>
            <a:off x="10778847" y="4184213"/>
            <a:ext cx="3179207" cy="3074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3"/>
            </a:pPr>
            <a:r>
              <a:rPr lang="en-US" sz="1500" dirty="0">
                <a:solidFill>
                  <a:srgbClr val="CAD6DE"/>
                </a:solidFill>
                <a:latin typeface="Cabin" pitchFamily="34" charset="0"/>
                <a:ea typeface="Cabin" pitchFamily="34" charset="-122"/>
                <a:cs typeface="Cabin" pitchFamily="34" charset="-120"/>
              </a:rPr>
              <a:t>Integrated System .</a:t>
            </a:r>
            <a:endParaRPr lang="en-US" sz="1500" dirty="0"/>
          </a:p>
        </p:txBody>
      </p:sp>
      <p:sp>
        <p:nvSpPr>
          <p:cNvPr id="18" name="Text 15"/>
          <p:cNvSpPr/>
          <p:nvPr/>
        </p:nvSpPr>
        <p:spPr>
          <a:xfrm>
            <a:off x="10778847" y="4558784"/>
            <a:ext cx="3179207" cy="614839"/>
          </a:xfrm>
          <a:prstGeom prst="rect">
            <a:avLst/>
          </a:prstGeom>
          <a:noFill/>
          <a:ln/>
        </p:spPr>
        <p:txBody>
          <a:bodyPr wrap="square" lIns="0" tIns="0" rIns="0" bIns="0" rtlCol="0" anchor="t"/>
          <a:lstStyle/>
          <a:p>
            <a:pPr algn="l" marL="342900" indent="-342900">
              <a:lnSpc>
                <a:spcPts val="2400"/>
              </a:lnSpc>
              <a:buSzPct val="100000"/>
              <a:buFont typeface="+mj-lt"/>
              <a:buAutoNum type="arabicPeriod" startAt="4"/>
            </a:pPr>
            <a:r>
              <a:rPr lang="en-US" sz="1500" dirty="0">
                <a:solidFill>
                  <a:srgbClr val="CAD6DE"/>
                </a:solidFill>
                <a:latin typeface="Cabin" pitchFamily="34" charset="0"/>
                <a:ea typeface="Cabin" pitchFamily="34" charset="-122"/>
                <a:cs typeface="Cabin" pitchFamily="34" charset="-120"/>
              </a:rPr>
              <a:t>Enhanced Security payments and transactions.</a:t>
            </a:r>
            <a:endParaRPr lang="en-US" sz="1500" dirty="0"/>
          </a:p>
        </p:txBody>
      </p:sp>
      <p:sp>
        <p:nvSpPr>
          <p:cNvPr id="19" name="Text 16"/>
          <p:cNvSpPr/>
          <p:nvPr/>
        </p:nvSpPr>
        <p:spPr>
          <a:xfrm>
            <a:off x="10778847" y="5240774"/>
            <a:ext cx="3179207" cy="30741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5"/>
            </a:pPr>
            <a:r>
              <a:rPr lang="en-US" sz="1500" dirty="0">
                <a:solidFill>
                  <a:srgbClr val="CAD6DE"/>
                </a:solidFill>
                <a:latin typeface="Cabin" pitchFamily="34" charset="0"/>
                <a:ea typeface="Cabin" pitchFamily="34" charset="-122"/>
                <a:cs typeface="Cabin" pitchFamily="34" charset="-120"/>
              </a:rPr>
              <a:t>Scalability and Flexibility.</a:t>
            </a:r>
            <a:endParaRPr lang="en-US" sz="1500" dirty="0"/>
          </a:p>
        </p:txBody>
      </p:sp>
      <p:sp>
        <p:nvSpPr>
          <p:cNvPr id="20" name="Text 17"/>
          <p:cNvSpPr/>
          <p:nvPr/>
        </p:nvSpPr>
        <p:spPr>
          <a:xfrm>
            <a:off x="10778847" y="5663446"/>
            <a:ext cx="3179207" cy="307419"/>
          </a:xfrm>
          <a:prstGeom prst="rect">
            <a:avLst/>
          </a:prstGeom>
          <a:noFill/>
          <a:ln/>
        </p:spPr>
        <p:txBody>
          <a:bodyPr wrap="none" lIns="0" tIns="0" rIns="0" bIns="0" rtlCol="0" anchor="t"/>
          <a:lstStyle/>
          <a:p>
            <a:pPr indent="0" marL="0">
              <a:lnSpc>
                <a:spcPts val="2400"/>
              </a:lnSpc>
              <a:buNone/>
            </a:pPr>
            <a:endParaRPr lang="en-US" sz="1500" dirty="0"/>
          </a:p>
        </p:txBody>
      </p:sp>
      <p:sp>
        <p:nvSpPr>
          <p:cNvPr id="21" name="Shape 18"/>
          <p:cNvSpPr/>
          <p:nvPr/>
        </p:nvSpPr>
        <p:spPr>
          <a:xfrm>
            <a:off x="6158865" y="6379012"/>
            <a:ext cx="432316" cy="432316"/>
          </a:xfrm>
          <a:prstGeom prst="roundRect">
            <a:avLst>
              <a:gd name="adj" fmla="val 6667"/>
            </a:avLst>
          </a:prstGeom>
          <a:solidFill>
            <a:srgbClr val="304755"/>
          </a:solidFill>
          <a:ln/>
        </p:spPr>
      </p:sp>
      <p:sp>
        <p:nvSpPr>
          <p:cNvPr id="22" name="Text 19"/>
          <p:cNvSpPr/>
          <p:nvPr/>
        </p:nvSpPr>
        <p:spPr>
          <a:xfrm>
            <a:off x="6266021" y="6459498"/>
            <a:ext cx="218003" cy="271224"/>
          </a:xfrm>
          <a:prstGeom prst="rect">
            <a:avLst/>
          </a:prstGeom>
          <a:noFill/>
          <a:ln/>
        </p:spPr>
        <p:txBody>
          <a:bodyPr wrap="none" lIns="0" tIns="0" rIns="0" bIns="0" rtlCol="0" anchor="t"/>
          <a:lstStyle/>
          <a:p>
            <a:pPr algn="ctr" indent="0" marL="0">
              <a:lnSpc>
                <a:spcPts val="2100"/>
              </a:lnSpc>
              <a:buNone/>
            </a:pPr>
            <a:r>
              <a:rPr lang="en-US" sz="2100" dirty="0">
                <a:solidFill>
                  <a:srgbClr val="CAD6DE"/>
                </a:solidFill>
                <a:latin typeface="Unbounded" pitchFamily="34" charset="0"/>
                <a:ea typeface="Unbounded" pitchFamily="34" charset="-122"/>
                <a:cs typeface="Unbounded" pitchFamily="34" charset="-120"/>
              </a:rPr>
              <a:t>3</a:t>
            </a:r>
            <a:endParaRPr lang="en-US" sz="2100" dirty="0"/>
          </a:p>
        </p:txBody>
      </p:sp>
      <p:sp>
        <p:nvSpPr>
          <p:cNvPr id="23" name="Text 20"/>
          <p:cNvSpPr/>
          <p:nvPr/>
        </p:nvSpPr>
        <p:spPr>
          <a:xfrm>
            <a:off x="6783229" y="6379012"/>
            <a:ext cx="2260521" cy="282535"/>
          </a:xfrm>
          <a:prstGeom prst="rect">
            <a:avLst/>
          </a:prstGeom>
          <a:noFill/>
          <a:ln/>
        </p:spPr>
        <p:txBody>
          <a:bodyPr wrap="none" lIns="0" tIns="0" rIns="0" bIns="0" rtlCol="0" anchor="t"/>
          <a:lstStyle/>
          <a:p>
            <a:pPr indent="0" marL="0">
              <a:lnSpc>
                <a:spcPts val="2200"/>
              </a:lnSpc>
              <a:buNone/>
            </a:pPr>
            <a:r>
              <a:rPr lang="en-US" sz="1750" dirty="0">
                <a:solidFill>
                  <a:srgbClr val="CAD6DE"/>
                </a:solidFill>
                <a:latin typeface="Unbounded" pitchFamily="34" charset="0"/>
                <a:ea typeface="Unbounded" pitchFamily="34" charset="-122"/>
                <a:cs typeface="Unbounded" pitchFamily="34" charset="-120"/>
              </a:rPr>
              <a:t>conclusion</a:t>
            </a:r>
            <a:endParaRPr lang="en-US" sz="1750" dirty="0"/>
          </a:p>
        </p:txBody>
      </p:sp>
      <p:sp>
        <p:nvSpPr>
          <p:cNvPr id="24" name="Text 21"/>
          <p:cNvSpPr/>
          <p:nvPr/>
        </p:nvSpPr>
        <p:spPr>
          <a:xfrm>
            <a:off x="6783229" y="6776799"/>
            <a:ext cx="7174706" cy="614839"/>
          </a:xfrm>
          <a:prstGeom prst="rect">
            <a:avLst/>
          </a:prstGeom>
          <a:noFill/>
          <a:ln/>
        </p:spPr>
        <p:txBody>
          <a:bodyPr wrap="square" lIns="0" tIns="0" rIns="0" bIns="0" rtlCol="0" anchor="t"/>
          <a:lstStyle/>
          <a:p>
            <a:pPr indent="0" marL="0">
              <a:lnSpc>
                <a:spcPts val="2400"/>
              </a:lnSpc>
              <a:buNone/>
            </a:pPr>
            <a:r>
              <a:rPr lang="en-US" sz="1500" dirty="0">
                <a:solidFill>
                  <a:srgbClr val="CAD6DE"/>
                </a:solidFill>
                <a:latin typeface="Cabin" pitchFamily="34" charset="0"/>
                <a:ea typeface="Cabin" pitchFamily="34" charset="-122"/>
                <a:cs typeface="Cabin" pitchFamily="34" charset="-120"/>
              </a:rPr>
              <a:t>Advanced analytics and reporting capabilities provide treasury professionals with the data-driven insights needed to drive strategic decision-making.</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96158"/>
          </a:xfrm>
          <a:prstGeom prst="rect">
            <a:avLst/>
          </a:prstGeom>
        </p:spPr>
      </p:pic>
      <p:sp>
        <p:nvSpPr>
          <p:cNvPr id="3" name="Text 0"/>
          <p:cNvSpPr/>
          <p:nvPr/>
        </p:nvSpPr>
        <p:spPr>
          <a:xfrm>
            <a:off x="726877" y="3167301"/>
            <a:ext cx="9228415" cy="610791"/>
          </a:xfrm>
          <a:prstGeom prst="rect">
            <a:avLst/>
          </a:prstGeom>
          <a:noFill/>
          <a:ln/>
        </p:spPr>
        <p:txBody>
          <a:bodyPr wrap="none" lIns="0" tIns="0" rIns="0" bIns="0" rtlCol="0" anchor="t"/>
          <a:lstStyle/>
          <a:p>
            <a:pPr indent="0" marL="0">
              <a:lnSpc>
                <a:spcPts val="4800"/>
              </a:lnSpc>
              <a:buNone/>
            </a:pPr>
            <a:r>
              <a:rPr lang="en-US" sz="3800" dirty="0">
                <a:solidFill>
                  <a:srgbClr val="FFFFFF"/>
                </a:solidFill>
                <a:latin typeface="Unbounded" pitchFamily="34" charset="0"/>
                <a:ea typeface="Unbounded" pitchFamily="34" charset="-122"/>
                <a:cs typeface="Unbounded" pitchFamily="34" charset="-120"/>
              </a:rPr>
              <a:t>Challenges and Considerations </a:t>
            </a:r>
            <a:endParaRPr lang="en-US" sz="3800" dirty="0"/>
          </a:p>
        </p:txBody>
      </p:sp>
      <p:pic>
        <p:nvPicPr>
          <p:cNvPr id="4" name="Image 1" descr="preencoded.png">    </p:cNvPr>
          <p:cNvPicPr>
            <a:picLocks noChangeAspect="1"/>
          </p:cNvPicPr>
          <p:nvPr/>
        </p:nvPicPr>
        <p:blipFill>
          <a:blip r:embed="rId2"/>
          <a:stretch>
            <a:fillRect/>
          </a:stretch>
        </p:blipFill>
        <p:spPr>
          <a:xfrm>
            <a:off x="726877" y="4089559"/>
            <a:ext cx="3294102" cy="830699"/>
          </a:xfrm>
          <a:prstGeom prst="rect">
            <a:avLst/>
          </a:prstGeom>
        </p:spPr>
      </p:pic>
      <p:sp>
        <p:nvSpPr>
          <p:cNvPr id="5" name="Text 1"/>
          <p:cNvSpPr/>
          <p:nvPr/>
        </p:nvSpPr>
        <p:spPr>
          <a:xfrm>
            <a:off x="934522" y="5231725"/>
            <a:ext cx="2878812" cy="366474"/>
          </a:xfrm>
          <a:prstGeom prst="rect">
            <a:avLst/>
          </a:prstGeom>
          <a:noFill/>
          <a:ln/>
        </p:spPr>
        <p:txBody>
          <a:bodyPr wrap="none" lIns="0" tIns="0" rIns="0" bIns="0" rtlCol="0" anchor="t"/>
          <a:lstStyle/>
          <a:p>
            <a:pPr algn="l" indent="0" marL="0">
              <a:lnSpc>
                <a:spcPts val="2850"/>
              </a:lnSpc>
              <a:buNone/>
            </a:pPr>
            <a:r>
              <a:rPr lang="en-US" sz="2300" b="1" dirty="0">
                <a:solidFill>
                  <a:srgbClr val="CAD6DE"/>
                </a:solidFill>
                <a:latin typeface="Unbounded" pitchFamily="34" charset="0"/>
                <a:ea typeface="Unbounded" pitchFamily="34" charset="-122"/>
                <a:cs typeface="Unbounded" pitchFamily="34" charset="-120"/>
              </a:rPr>
              <a:t>Complex Setup:</a:t>
            </a:r>
            <a:endParaRPr lang="en-US" sz="2300" dirty="0"/>
          </a:p>
        </p:txBody>
      </p:sp>
      <p:sp>
        <p:nvSpPr>
          <p:cNvPr id="6" name="Text 2"/>
          <p:cNvSpPr/>
          <p:nvPr/>
        </p:nvSpPr>
        <p:spPr>
          <a:xfrm>
            <a:off x="934522" y="5722739"/>
            <a:ext cx="2878812" cy="99655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The initial setup can be intricate, requiring technical expertise.</a:t>
            </a:r>
            <a:endParaRPr lang="en-US" sz="1600" dirty="0"/>
          </a:p>
        </p:txBody>
      </p:sp>
      <p:pic>
        <p:nvPicPr>
          <p:cNvPr id="7" name="Image 2" descr="preencoded.png">    </p:cNvPr>
          <p:cNvPicPr>
            <a:picLocks noChangeAspect="1"/>
          </p:cNvPicPr>
          <p:nvPr/>
        </p:nvPicPr>
        <p:blipFill>
          <a:blip r:embed="rId3"/>
          <a:stretch>
            <a:fillRect/>
          </a:stretch>
        </p:blipFill>
        <p:spPr>
          <a:xfrm>
            <a:off x="4020979" y="4089559"/>
            <a:ext cx="3294221" cy="830699"/>
          </a:xfrm>
          <a:prstGeom prst="rect">
            <a:avLst/>
          </a:prstGeom>
        </p:spPr>
      </p:pic>
      <p:sp>
        <p:nvSpPr>
          <p:cNvPr id="8" name="Text 3"/>
          <p:cNvSpPr/>
          <p:nvPr/>
        </p:nvSpPr>
        <p:spPr>
          <a:xfrm>
            <a:off x="4228624" y="5231725"/>
            <a:ext cx="2878931" cy="732949"/>
          </a:xfrm>
          <a:prstGeom prst="rect">
            <a:avLst/>
          </a:prstGeom>
          <a:noFill/>
          <a:ln/>
        </p:spPr>
        <p:txBody>
          <a:bodyPr wrap="square" lIns="0" tIns="0" rIns="0" bIns="0" rtlCol="0" anchor="t"/>
          <a:lstStyle/>
          <a:p>
            <a:pPr algn="l" indent="0" marL="0">
              <a:lnSpc>
                <a:spcPts val="2850"/>
              </a:lnSpc>
              <a:buNone/>
            </a:pPr>
            <a:r>
              <a:rPr lang="en-US" sz="2300" b="1" dirty="0">
                <a:solidFill>
                  <a:srgbClr val="CAD6DE"/>
                </a:solidFill>
                <a:latin typeface="Unbounded" pitchFamily="34" charset="0"/>
                <a:ea typeface="Unbounded" pitchFamily="34" charset="-122"/>
                <a:cs typeface="Unbounded" pitchFamily="34" charset="-120"/>
              </a:rPr>
              <a:t>Integration Issues:</a:t>
            </a:r>
            <a:endParaRPr lang="en-US" sz="2300" dirty="0"/>
          </a:p>
        </p:txBody>
      </p:sp>
      <p:sp>
        <p:nvSpPr>
          <p:cNvPr id="9" name="Text 4"/>
          <p:cNvSpPr/>
          <p:nvPr/>
        </p:nvSpPr>
        <p:spPr>
          <a:xfrm>
            <a:off x="4228624" y="6089213"/>
            <a:ext cx="2878931" cy="1328737"/>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Integrating with other systems may lead to data discrepancies if not managed properly.</a:t>
            </a:r>
            <a:endParaRPr lang="en-US" sz="1600" dirty="0"/>
          </a:p>
        </p:txBody>
      </p:sp>
      <p:pic>
        <p:nvPicPr>
          <p:cNvPr id="10" name="Image 3" descr="preencoded.png">    </p:cNvPr>
          <p:cNvPicPr>
            <a:picLocks noChangeAspect="1"/>
          </p:cNvPicPr>
          <p:nvPr/>
        </p:nvPicPr>
        <p:blipFill>
          <a:blip r:embed="rId4"/>
          <a:stretch>
            <a:fillRect/>
          </a:stretch>
        </p:blipFill>
        <p:spPr>
          <a:xfrm>
            <a:off x="7315200" y="4089559"/>
            <a:ext cx="3294102" cy="830699"/>
          </a:xfrm>
          <a:prstGeom prst="rect">
            <a:avLst/>
          </a:prstGeom>
        </p:spPr>
      </p:pic>
      <p:sp>
        <p:nvSpPr>
          <p:cNvPr id="11" name="Text 5"/>
          <p:cNvSpPr/>
          <p:nvPr/>
        </p:nvSpPr>
        <p:spPr>
          <a:xfrm>
            <a:off x="7522845" y="5231725"/>
            <a:ext cx="2878812" cy="1099423"/>
          </a:xfrm>
          <a:prstGeom prst="rect">
            <a:avLst/>
          </a:prstGeom>
          <a:noFill/>
          <a:ln/>
        </p:spPr>
        <p:txBody>
          <a:bodyPr wrap="square" lIns="0" tIns="0" rIns="0" bIns="0" rtlCol="0" anchor="t"/>
          <a:lstStyle/>
          <a:p>
            <a:pPr algn="l" indent="0" marL="0">
              <a:lnSpc>
                <a:spcPts val="2850"/>
              </a:lnSpc>
              <a:buNone/>
            </a:pPr>
            <a:r>
              <a:rPr lang="en-US" sz="2300" b="1" dirty="0">
                <a:solidFill>
                  <a:srgbClr val="CAD6DE"/>
                </a:solidFill>
                <a:latin typeface="Unbounded" pitchFamily="34" charset="0"/>
                <a:ea typeface="Unbounded" pitchFamily="34" charset="-122"/>
                <a:cs typeface="Unbounded" pitchFamily="34" charset="-120"/>
              </a:rPr>
              <a:t>Need for Comprehensive Training:</a:t>
            </a:r>
            <a:endParaRPr lang="en-US" sz="2300" dirty="0"/>
          </a:p>
        </p:txBody>
      </p:sp>
      <p:sp>
        <p:nvSpPr>
          <p:cNvPr id="12" name="Text 6"/>
          <p:cNvSpPr/>
          <p:nvPr/>
        </p:nvSpPr>
        <p:spPr>
          <a:xfrm>
            <a:off x="7522845" y="6455688"/>
            <a:ext cx="2878812" cy="99655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Users may require extensive training to fully utilize Oracle’s features.</a:t>
            </a:r>
            <a:endParaRPr lang="en-US" sz="1600" dirty="0"/>
          </a:p>
        </p:txBody>
      </p:sp>
      <p:pic>
        <p:nvPicPr>
          <p:cNvPr id="13" name="Image 4" descr="preencoded.png">    </p:cNvPr>
          <p:cNvPicPr>
            <a:picLocks noChangeAspect="1"/>
          </p:cNvPicPr>
          <p:nvPr/>
        </p:nvPicPr>
        <p:blipFill>
          <a:blip r:embed="rId5"/>
          <a:stretch>
            <a:fillRect/>
          </a:stretch>
        </p:blipFill>
        <p:spPr>
          <a:xfrm>
            <a:off x="10609302" y="4089559"/>
            <a:ext cx="3294221" cy="830699"/>
          </a:xfrm>
          <a:prstGeom prst="rect">
            <a:avLst/>
          </a:prstGeom>
        </p:spPr>
      </p:pic>
      <p:sp>
        <p:nvSpPr>
          <p:cNvPr id="14" name="Text 7"/>
          <p:cNvSpPr/>
          <p:nvPr/>
        </p:nvSpPr>
        <p:spPr>
          <a:xfrm>
            <a:off x="10816947" y="5231725"/>
            <a:ext cx="2878931" cy="610791"/>
          </a:xfrm>
          <a:prstGeom prst="rect">
            <a:avLst/>
          </a:prstGeom>
          <a:noFill/>
          <a:ln/>
        </p:spPr>
        <p:txBody>
          <a:bodyPr wrap="square" lIns="0" tIns="0" rIns="0" bIns="0" rtlCol="0" anchor="t"/>
          <a:lstStyle/>
          <a:p>
            <a:pPr algn="ctr" indent="0" marL="0">
              <a:lnSpc>
                <a:spcPts val="2400"/>
              </a:lnSpc>
              <a:buNone/>
            </a:pPr>
            <a:r>
              <a:rPr lang="en-US" sz="1900" b="1" dirty="0">
                <a:solidFill>
                  <a:srgbClr val="CAD6DE"/>
                </a:solidFill>
                <a:latin typeface="Unbounded" pitchFamily="34" charset="0"/>
                <a:ea typeface="Unbounded" pitchFamily="34" charset="-122"/>
                <a:cs typeface="Unbounded" pitchFamily="34" charset="-120"/>
              </a:rPr>
              <a:t>Customization Limitations:</a:t>
            </a:r>
            <a:endParaRPr lang="en-US" sz="1900" dirty="0"/>
          </a:p>
        </p:txBody>
      </p:sp>
      <p:sp>
        <p:nvSpPr>
          <p:cNvPr id="15" name="Text 8"/>
          <p:cNvSpPr/>
          <p:nvPr/>
        </p:nvSpPr>
        <p:spPr>
          <a:xfrm>
            <a:off x="10816947" y="5967055"/>
            <a:ext cx="2878931" cy="1328737"/>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Certain unique organizational needs may not be fully addressed by Oracle’s standard features.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2024-11-18T21:28:56Z</dcterms:created>
  <dcterms:modified xsi:type="dcterms:W3CDTF">2024-11-18T21:28:56Z</dcterms:modified>
</cp:coreProperties>
</file>